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302" r:id="rId3"/>
    <p:sldId id="284" r:id="rId4"/>
    <p:sldId id="258" r:id="rId5"/>
    <p:sldId id="291" r:id="rId6"/>
    <p:sldId id="289" r:id="rId7"/>
    <p:sldId id="264" r:id="rId8"/>
    <p:sldId id="290" r:id="rId9"/>
    <p:sldId id="294" r:id="rId10"/>
    <p:sldId id="296" r:id="rId11"/>
    <p:sldId id="298" r:id="rId12"/>
    <p:sldId id="299" r:id="rId13"/>
    <p:sldId id="300" r:id="rId14"/>
    <p:sldId id="273" r:id="rId1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1B5D5DF-332A-4D78-B7D1-053987E990EA}">
          <p14:sldIdLst>
            <p14:sldId id="256"/>
            <p14:sldId id="302"/>
          </p14:sldIdLst>
        </p14:section>
        <p14:section name="Untitled Section" id="{65026712-08E1-493C-8EEA-B6268B551741}">
          <p14:sldIdLst>
            <p14:sldId id="284"/>
            <p14:sldId id="258"/>
            <p14:sldId id="291"/>
            <p14:sldId id="289"/>
            <p14:sldId id="264"/>
            <p14:sldId id="290"/>
            <p14:sldId id="294"/>
            <p14:sldId id="296"/>
            <p14:sldId id="298"/>
            <p14:sldId id="299"/>
            <p14:sldId id="300"/>
            <p14:sldId id="27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BU Gupta" initials="AG" lastIdx="1" clrIdx="0">
    <p:extLst>
      <p:ext uri="{19B8F6BF-5375-455C-9EA6-DF929625EA0E}">
        <p15:presenceInfo xmlns="" xmlns:p15="http://schemas.microsoft.com/office/powerpoint/2012/main" userId="ABBU Gupta" providerId="None"/>
      </p:ext>
    </p:extLst>
  </p:cmAuthor>
  <p:cmAuthor id="2" name="posh pandey" initials="pp" lastIdx="13" clrIdx="1">
    <p:extLst>
      <p:ext uri="{19B8F6BF-5375-455C-9EA6-DF929625EA0E}">
        <p15:presenceInfo xmlns="" xmlns:p15="http://schemas.microsoft.com/office/powerpoint/2012/main" userId="365ff81401df1800" providerId="Windows Live"/>
      </p:ext>
    </p:extLst>
  </p:cmAuthor>
  <p:cmAuthor id="3" name="Suser1" initials="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1-11T13:52:17.130" idx="8">
    <p:pos x="5139" y="441"/>
    <p:text>Can we have information on the expenditure on Rand D, government and private? Can we compare with other south Asian countries?</p:text>
    <p:extLst>
      <p:ext uri="{C676402C-5697-4E1C-873F-D02D1690AC5C}">
        <p15:threadingInfo xmlns="" xmlns:p15="http://schemas.microsoft.com/office/powerpoint/2012/main" timeZoneBias="-345"/>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879FADF4-DF65-49D9-BEC9-816EB4A9AF18}" type="datetimeFigureOut">
              <a:rPr lang="en-GB" smtClean="0"/>
              <a:t>11/01/2018</a:t>
            </a:fld>
            <a:endParaRPr lang="en-GB"/>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048B6287-BA20-4C52-9B76-92515134B707}" type="slidenum">
              <a:rPr lang="en-GB" smtClean="0"/>
              <a:t>‹#›</a:t>
            </a:fld>
            <a:endParaRPr lang="en-GB"/>
          </a:p>
        </p:txBody>
      </p:sp>
    </p:spTree>
    <p:extLst>
      <p:ext uri="{BB962C8B-B14F-4D97-AF65-F5344CB8AC3E}">
        <p14:creationId xmlns:p14="http://schemas.microsoft.com/office/powerpoint/2010/main" val="3164516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E7DB9632-94BA-4B8E-A7BA-5B79A72559A6}" type="datetimeFigureOut">
              <a:rPr lang="en-US" smtClean="0"/>
              <a:t>1/11/2018</a:t>
            </a:fld>
            <a:endParaRPr lang="en-US"/>
          </a:p>
        </p:txBody>
      </p:sp>
      <p:sp>
        <p:nvSpPr>
          <p:cNvPr id="4" name="Slide Image Placeholder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ABB5A54-5886-451F-AA40-FC2343555B8C}" type="slidenum">
              <a:rPr lang="en-US" smtClean="0"/>
              <a:t>‹#›</a:t>
            </a:fld>
            <a:endParaRPr lang="en-US"/>
          </a:p>
        </p:txBody>
      </p:sp>
    </p:spTree>
    <p:extLst>
      <p:ext uri="{BB962C8B-B14F-4D97-AF65-F5344CB8AC3E}">
        <p14:creationId xmlns:p14="http://schemas.microsoft.com/office/powerpoint/2010/main" val="3726846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BB5A54-5886-451F-AA40-FC2343555B8C}" type="slidenum">
              <a:rPr lang="en-US" smtClean="0"/>
              <a:t>14</a:t>
            </a:fld>
            <a:endParaRPr lang="en-US"/>
          </a:p>
        </p:txBody>
      </p:sp>
    </p:spTree>
    <p:extLst>
      <p:ext uri="{BB962C8B-B14F-4D97-AF65-F5344CB8AC3E}">
        <p14:creationId xmlns:p14="http://schemas.microsoft.com/office/powerpoint/2010/main" val="1546160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4823E5C-39AB-43D1-9359-5E63719B9FD2}" type="datetimeFigureOut">
              <a:rPr lang="en-GB" smtClean="0"/>
              <a:t>11/01/2018</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2893EBE-6365-44FC-8E05-3EDB48F581BD}"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23E5C-39AB-43D1-9359-5E63719B9FD2}"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23E5C-39AB-43D1-9359-5E63719B9FD2}"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823E5C-39AB-43D1-9359-5E63719B9FD2}"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823E5C-39AB-43D1-9359-5E63719B9FD2}"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24823E5C-39AB-43D1-9359-5E63719B9FD2}" type="datetimeFigureOut">
              <a:rPr lang="en-GB" smtClean="0"/>
              <a:t>11/01/2018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893EBE-6365-44FC-8E05-3EDB48F581BD}"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823E5C-39AB-43D1-9359-5E63719B9FD2}" type="datetimeFigureOut">
              <a:rPr lang="en-GB" smtClean="0"/>
              <a:t>11/01/2018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823E5C-39AB-43D1-9359-5E63719B9FD2}" type="datetimeFigureOut">
              <a:rPr lang="en-GB" smtClean="0"/>
              <a:t>11/01/2018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23E5C-39AB-43D1-9359-5E63719B9FD2}" type="datetimeFigureOut">
              <a:rPr lang="en-GB" smtClean="0"/>
              <a:t>11/01/2018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4823E5C-39AB-43D1-9359-5E63719B9FD2}" type="datetimeFigureOut">
              <a:rPr lang="en-GB" smtClean="0"/>
              <a:t>11/01/2018</a:t>
            </a:fld>
            <a:endParaRPr lang="en-GB"/>
          </a:p>
        </p:txBody>
      </p:sp>
      <p:sp>
        <p:nvSpPr>
          <p:cNvPr id="7" name="Slide Number Placeholder 6"/>
          <p:cNvSpPr>
            <a:spLocks noGrp="1"/>
          </p:cNvSpPr>
          <p:nvPr>
            <p:ph type="sldNum" sz="quarter" idx="12"/>
          </p:nvPr>
        </p:nvSpPr>
        <p:spPr/>
        <p:txBody>
          <a:bodyPr/>
          <a:lstStyle/>
          <a:p>
            <a:fld id="{52893EBE-6365-44FC-8E05-3EDB48F581BD}"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823E5C-39AB-43D1-9359-5E63719B9FD2}" type="datetimeFigureOut">
              <a:rPr lang="en-GB" smtClean="0"/>
              <a:t>11/01/2018</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52893EBE-6365-44FC-8E05-3EDB48F581B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4823E5C-39AB-43D1-9359-5E63719B9FD2}" type="datetimeFigureOut">
              <a:rPr lang="en-GB" smtClean="0"/>
              <a:t>11/01/2018</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2893EBE-6365-44FC-8E05-3EDB48F581B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3448050"/>
          </a:xfrm>
        </p:spPr>
        <p:txBody>
          <a:bodyPr>
            <a:normAutofit fontScale="90000"/>
          </a:bodyPr>
          <a:lstStyle/>
          <a:p>
            <a:pPr algn="ct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Enabling Environment for Agricultural Technology Innovation and Adoption:  </a:t>
            </a:r>
            <a:br>
              <a:rPr lang="en-US" b="1" dirty="0"/>
            </a:br>
            <a:r>
              <a:rPr lang="en-US" sz="3100" b="1" dirty="0"/>
              <a:t>Policy, legislation and Practice Review</a:t>
            </a:r>
            <a:r>
              <a:rPr lang="en-GB" sz="3100" b="1" dirty="0"/>
              <a:t/>
            </a:r>
            <a:br>
              <a:rPr lang="en-GB" sz="3100" b="1" dirty="0"/>
            </a:br>
            <a:r>
              <a:rPr lang="en-US" b="1" dirty="0"/>
              <a:t/>
            </a:r>
            <a:br>
              <a:rPr lang="en-US" b="1" dirty="0"/>
            </a:br>
            <a:endParaRPr lang="en-GB" dirty="0"/>
          </a:p>
        </p:txBody>
      </p:sp>
      <p:sp>
        <p:nvSpPr>
          <p:cNvPr id="3" name="Subtitle 2"/>
          <p:cNvSpPr>
            <a:spLocks noGrp="1"/>
          </p:cNvSpPr>
          <p:nvPr>
            <p:ph type="subTitle" idx="1"/>
          </p:nvPr>
        </p:nvSpPr>
        <p:spPr/>
        <p:txBody>
          <a:bodyPr>
            <a:noAutofit/>
          </a:bodyPr>
          <a:lstStyle/>
          <a:p>
            <a:r>
              <a:rPr lang="en-GB" sz="1400" dirty="0" err="1" smtClean="0"/>
              <a:t>Neelu</a:t>
            </a:r>
            <a:r>
              <a:rPr lang="en-GB" sz="1400" dirty="0" smtClean="0"/>
              <a:t> Thapa, </a:t>
            </a:r>
          </a:p>
          <a:p>
            <a:r>
              <a:rPr lang="en-GB" sz="1400" dirty="0" smtClean="0"/>
              <a:t>Programme Coordinator  </a:t>
            </a:r>
            <a:endParaRPr lang="en-GB" sz="1400" dirty="0"/>
          </a:p>
          <a:p>
            <a:r>
              <a:rPr lang="en-GB" sz="1400" dirty="0" smtClean="0"/>
              <a:t>South Asia Watch on Trade, Economics &amp; Environment (SAWTEE)</a:t>
            </a:r>
            <a:endParaRPr lang="en-GB" sz="1400" dirty="0"/>
          </a:p>
        </p:txBody>
      </p:sp>
    </p:spTree>
    <p:extLst>
      <p:ext uri="{BB962C8B-B14F-4D97-AF65-F5344CB8AC3E}">
        <p14:creationId xmlns:p14="http://schemas.microsoft.com/office/powerpoint/2010/main" val="2534028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n-GB" dirty="0"/>
              <a:t>Seed Sector </a:t>
            </a:r>
          </a:p>
        </p:txBody>
      </p:sp>
      <p:sp>
        <p:nvSpPr>
          <p:cNvPr id="3" name="Content Placeholder 2"/>
          <p:cNvSpPr>
            <a:spLocks noGrp="1"/>
          </p:cNvSpPr>
          <p:nvPr>
            <p:ph idx="1"/>
          </p:nvPr>
        </p:nvSpPr>
        <p:spPr>
          <a:xfrm>
            <a:off x="1043492" y="1828800"/>
            <a:ext cx="6777317" cy="4003829"/>
          </a:xfrm>
        </p:spPr>
        <p:txBody>
          <a:bodyPr>
            <a:normAutofit fontScale="25000" lnSpcReduction="20000"/>
          </a:bodyPr>
          <a:lstStyle/>
          <a:p>
            <a:r>
              <a:rPr lang="en-US" sz="4800" dirty="0">
                <a:latin typeface="Calibri" pitchFamily="34" charset="0"/>
                <a:cs typeface="Calibri" pitchFamily="34" charset="0"/>
              </a:rPr>
              <a:t>Improved seed varieties have a major role in productivity expansion: Improved seeds responsible for 50% yield </a:t>
            </a:r>
            <a:r>
              <a:rPr lang="en-US" sz="4800" dirty="0" smtClean="0">
                <a:latin typeface="Calibri" pitchFamily="34" charset="0"/>
                <a:cs typeface="Calibri" pitchFamily="34" charset="0"/>
              </a:rPr>
              <a:t>improvement in </a:t>
            </a:r>
            <a:r>
              <a:rPr lang="en-US" sz="4800" dirty="0">
                <a:latin typeface="Calibri" pitchFamily="34" charset="0"/>
                <a:cs typeface="Calibri" pitchFamily="34" charset="0"/>
              </a:rPr>
              <a:t>the past five decades (</a:t>
            </a:r>
            <a:r>
              <a:rPr lang="en-US" sz="4800" dirty="0" err="1">
                <a:latin typeface="Calibri" pitchFamily="34" charset="0"/>
                <a:cs typeface="Calibri" pitchFamily="34" charset="0"/>
              </a:rPr>
              <a:t>Gauchan</a:t>
            </a:r>
            <a:r>
              <a:rPr lang="en-US" sz="4800" dirty="0">
                <a:latin typeface="Calibri" pitchFamily="34" charset="0"/>
                <a:cs typeface="Calibri" pitchFamily="34" charset="0"/>
              </a:rPr>
              <a:t>, 2017)   </a:t>
            </a:r>
            <a:endParaRPr lang="en-GB" sz="4800" dirty="0">
              <a:latin typeface="Calibri" pitchFamily="34" charset="0"/>
              <a:cs typeface="Calibri" pitchFamily="34" charset="0"/>
            </a:endParaRPr>
          </a:p>
          <a:p>
            <a:endParaRPr lang="en-GB" sz="4800" dirty="0">
              <a:latin typeface="Calibri" pitchFamily="34" charset="0"/>
              <a:cs typeface="Calibri" pitchFamily="34" charset="0"/>
            </a:endParaRPr>
          </a:p>
          <a:p>
            <a:r>
              <a:rPr lang="en-GB" sz="4800" dirty="0">
                <a:latin typeface="Calibri" pitchFamily="34" charset="0"/>
                <a:cs typeface="Calibri" pitchFamily="34" charset="0"/>
              </a:rPr>
              <a:t>Seed replacement rates remain low: </a:t>
            </a:r>
            <a:r>
              <a:rPr lang="en-US" sz="4800" dirty="0">
                <a:latin typeface="Calibri" pitchFamily="34" charset="0"/>
                <a:cs typeface="Calibri" pitchFamily="34" charset="0"/>
              </a:rPr>
              <a:t>Cereal’ (wheat, paddy) seed replacement rate less than 15% on average (ibid.). However, significant variation exists in deployment of HYVs even in cereals</a:t>
            </a:r>
          </a:p>
          <a:p>
            <a:pPr marL="68580" indent="0">
              <a:buNone/>
            </a:pPr>
            <a:endParaRPr lang="en-US" sz="4800" dirty="0">
              <a:latin typeface="Calibri" pitchFamily="34" charset="0"/>
              <a:cs typeface="Calibri" pitchFamily="34" charset="0"/>
            </a:endParaRPr>
          </a:p>
          <a:p>
            <a:r>
              <a:rPr lang="en-US" sz="4800" dirty="0">
                <a:latin typeface="Calibri" pitchFamily="34" charset="0"/>
                <a:cs typeface="Calibri" pitchFamily="34" charset="0"/>
              </a:rPr>
              <a:t>Current production levels for e.g. tomato hybrid seeds meet around 50% of the demand (</a:t>
            </a:r>
            <a:r>
              <a:rPr lang="en-US" sz="4800" dirty="0" err="1">
                <a:latin typeface="Calibri" pitchFamily="34" charset="0"/>
                <a:cs typeface="Calibri" pitchFamily="34" charset="0"/>
              </a:rPr>
              <a:t>Magar</a:t>
            </a:r>
            <a:r>
              <a:rPr lang="en-US" sz="4800" dirty="0">
                <a:latin typeface="Calibri" pitchFamily="34" charset="0"/>
                <a:cs typeface="Calibri" pitchFamily="34" charset="0"/>
              </a:rPr>
              <a:t> et al, 2016)</a:t>
            </a:r>
          </a:p>
          <a:p>
            <a:pPr marL="68580" indent="0">
              <a:buNone/>
            </a:pPr>
            <a:endParaRPr lang="en-US" sz="4800" dirty="0">
              <a:latin typeface="Calibri" pitchFamily="34" charset="0"/>
              <a:cs typeface="Calibri" pitchFamily="34" charset="0"/>
            </a:endParaRPr>
          </a:p>
          <a:p>
            <a:r>
              <a:rPr lang="en-US" sz="4800" dirty="0">
                <a:latin typeface="Calibri" pitchFamily="34" charset="0"/>
                <a:cs typeface="Calibri" pitchFamily="34" charset="0"/>
              </a:rPr>
              <a:t>Deployment of improved varieties subject to extension services as well as household specific characteristics such as wealth endowments and education (Ghimire et al, 2016)</a:t>
            </a:r>
          </a:p>
          <a:p>
            <a:pPr marL="68580" indent="0">
              <a:buNone/>
            </a:pPr>
            <a:r>
              <a:rPr lang="en-US" sz="4800" dirty="0">
                <a:latin typeface="Calibri" pitchFamily="34" charset="0"/>
                <a:cs typeface="Calibri" pitchFamily="34" charset="0"/>
              </a:rPr>
              <a:t> </a:t>
            </a:r>
          </a:p>
          <a:p>
            <a:r>
              <a:rPr lang="en-US" sz="4800" dirty="0">
                <a:latin typeface="Calibri" pitchFamily="34" charset="0"/>
                <a:cs typeface="Calibri" pitchFamily="34" charset="0"/>
              </a:rPr>
              <a:t>Insufficient motivation of breeders to produce varieties based on farmers ‟changing needs; limited capacity to use modern techniques of plant breeding; inefficient production planning; </a:t>
            </a:r>
          </a:p>
          <a:p>
            <a:endParaRPr lang="en-US" sz="4800" dirty="0">
              <a:latin typeface="Calibri" pitchFamily="34" charset="0"/>
              <a:cs typeface="Calibri" pitchFamily="34" charset="0"/>
            </a:endParaRPr>
          </a:p>
          <a:p>
            <a:r>
              <a:rPr lang="en-US" sz="4800" dirty="0">
                <a:latin typeface="Calibri" pitchFamily="34" charset="0"/>
                <a:cs typeface="Calibri" pitchFamily="34" charset="0"/>
              </a:rPr>
              <a:t>Inadequate capacity of seed growers and  insufficient knowledge and skills for processing and conditioning</a:t>
            </a:r>
          </a:p>
          <a:p>
            <a:endParaRPr lang="en-US" sz="4800" dirty="0">
              <a:latin typeface="Calibri" pitchFamily="34" charset="0"/>
              <a:cs typeface="Calibri" pitchFamily="34" charset="0"/>
            </a:endParaRPr>
          </a:p>
          <a:p>
            <a:r>
              <a:rPr lang="en-US" sz="4800" dirty="0">
                <a:latin typeface="Calibri" pitchFamily="34" charset="0"/>
                <a:cs typeface="Calibri" pitchFamily="34" charset="0"/>
              </a:rPr>
              <a:t>Gaps like noncompliance to seed quality assurance system; aging equipment, processing plants and techniques; inadequate seed dealers, channels and networks primarily in hills and mountain; </a:t>
            </a:r>
          </a:p>
          <a:p>
            <a:endParaRPr lang="en-GB" b="1" dirty="0"/>
          </a:p>
        </p:txBody>
      </p:sp>
    </p:spTree>
    <p:extLst>
      <p:ext uri="{BB962C8B-B14F-4D97-AF65-F5344CB8AC3E}">
        <p14:creationId xmlns:p14="http://schemas.microsoft.com/office/powerpoint/2010/main" val="2044919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914400"/>
            <a:ext cx="7024744" cy="685800"/>
          </a:xfrm>
        </p:spPr>
        <p:txBody>
          <a:bodyPr>
            <a:normAutofit fontScale="90000"/>
          </a:bodyPr>
          <a:lstStyle/>
          <a:p>
            <a:r>
              <a:rPr lang="en-GB" dirty="0">
                <a:latin typeface="Calibri" pitchFamily="34" charset="0"/>
                <a:cs typeface="Calibri" pitchFamily="34" charset="0"/>
              </a:rPr>
              <a:t>Fertilizer</a:t>
            </a:r>
          </a:p>
        </p:txBody>
      </p:sp>
      <p:sp>
        <p:nvSpPr>
          <p:cNvPr id="3" name="Content Placeholder 2"/>
          <p:cNvSpPr>
            <a:spLocks noGrp="1"/>
          </p:cNvSpPr>
          <p:nvPr>
            <p:ph idx="1"/>
          </p:nvPr>
        </p:nvSpPr>
        <p:spPr>
          <a:xfrm>
            <a:off x="1043492" y="1752600"/>
            <a:ext cx="6777317" cy="4495800"/>
          </a:xfrm>
        </p:spPr>
        <p:txBody>
          <a:bodyPr>
            <a:noAutofit/>
          </a:bodyPr>
          <a:lstStyle/>
          <a:p>
            <a:r>
              <a:rPr lang="en-US" sz="1600" dirty="0">
                <a:latin typeface="Calibri" pitchFamily="34" charset="0"/>
                <a:cs typeface="Calibri" pitchFamily="34" charset="0"/>
              </a:rPr>
              <a:t>Fertilizer usage levels far below than that of other South Asian countries though agrovets penetration has been gradually addressing demand often through informal procurement. </a:t>
            </a:r>
          </a:p>
          <a:p>
            <a:pPr marL="68580" indent="0">
              <a:buNone/>
            </a:pPr>
            <a:endParaRPr lang="en-GB" sz="1600" dirty="0">
              <a:latin typeface="Calibri" pitchFamily="34" charset="0"/>
              <a:cs typeface="Calibri" pitchFamily="34" charset="0"/>
            </a:endParaRPr>
          </a:p>
          <a:p>
            <a:r>
              <a:rPr lang="en-GB" sz="1600" dirty="0">
                <a:latin typeface="Calibri" pitchFamily="34" charset="0"/>
                <a:cs typeface="Calibri" pitchFamily="34" charset="0"/>
              </a:rPr>
              <a:t>Supply is inconsistent and hence over three quarters of demand met informally: Challenges in demand</a:t>
            </a:r>
            <a:r>
              <a:rPr lang="en-US" sz="1600" dirty="0">
                <a:latin typeface="Calibri" pitchFamily="34" charset="0"/>
                <a:cs typeface="Calibri" pitchFamily="34" charset="0"/>
              </a:rPr>
              <a:t> forecasting and distribution</a:t>
            </a:r>
          </a:p>
          <a:p>
            <a:endParaRPr lang="en-US" sz="1600" dirty="0">
              <a:latin typeface="Calibri" pitchFamily="34" charset="0"/>
              <a:cs typeface="Calibri" pitchFamily="34" charset="0"/>
            </a:endParaRPr>
          </a:p>
          <a:p>
            <a:r>
              <a:rPr lang="en-US" sz="1600" dirty="0" err="1">
                <a:latin typeface="Calibri" pitchFamily="34" charset="0"/>
                <a:cs typeface="Calibri" pitchFamily="34" charset="0"/>
              </a:rPr>
              <a:t>MoAD</a:t>
            </a:r>
            <a:r>
              <a:rPr lang="en-US" sz="1600" dirty="0">
                <a:latin typeface="Calibri" pitchFamily="34" charset="0"/>
                <a:cs typeface="Calibri" pitchFamily="34" charset="0"/>
              </a:rPr>
              <a:t> has no system of regularly collecting farm-level data on the usage of fertilizers</a:t>
            </a:r>
          </a:p>
          <a:p>
            <a:pPr marL="68580" indent="0">
              <a:buNone/>
            </a:pPr>
            <a:r>
              <a:rPr lang="en-US" sz="1600" dirty="0">
                <a:latin typeface="Calibri" pitchFamily="34" charset="0"/>
                <a:cs typeface="Calibri" pitchFamily="34" charset="0"/>
              </a:rPr>
              <a:t> </a:t>
            </a:r>
          </a:p>
          <a:p>
            <a:r>
              <a:rPr lang="en-US" sz="1600" dirty="0">
                <a:latin typeface="Calibri" pitchFamily="34" charset="0"/>
                <a:cs typeface="Calibri" pitchFamily="34" charset="0"/>
              </a:rPr>
              <a:t>Mapping informal supplies from India difficult: Even more challenging to incentivize households towards formal sector purchasing though there are farmer group run demand mechanisms</a:t>
            </a:r>
          </a:p>
        </p:txBody>
      </p:sp>
    </p:spTree>
    <p:extLst>
      <p:ext uri="{BB962C8B-B14F-4D97-AF65-F5344CB8AC3E}">
        <p14:creationId xmlns:p14="http://schemas.microsoft.com/office/powerpoint/2010/main" val="2814338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GB" dirty="0">
                <a:latin typeface="Calibri" pitchFamily="34" charset="0"/>
                <a:cs typeface="Calibri" pitchFamily="34" charset="0"/>
              </a:rPr>
              <a:t>Mechanization </a:t>
            </a:r>
          </a:p>
        </p:txBody>
      </p:sp>
      <p:sp>
        <p:nvSpPr>
          <p:cNvPr id="3" name="Content Placeholder 2"/>
          <p:cNvSpPr>
            <a:spLocks noGrp="1"/>
          </p:cNvSpPr>
          <p:nvPr>
            <p:ph idx="1"/>
          </p:nvPr>
        </p:nvSpPr>
        <p:spPr>
          <a:xfrm>
            <a:off x="1043492" y="1828800"/>
            <a:ext cx="6777317" cy="4003829"/>
          </a:xfrm>
        </p:spPr>
        <p:txBody>
          <a:bodyPr>
            <a:normAutofit fontScale="47500" lnSpcReduction="20000"/>
          </a:bodyPr>
          <a:lstStyle/>
          <a:p>
            <a:endParaRPr lang="en-US" dirty="0">
              <a:latin typeface="Calibri" pitchFamily="34" charset="0"/>
              <a:cs typeface="Calibri" pitchFamily="34" charset="0"/>
            </a:endParaRPr>
          </a:p>
          <a:p>
            <a:r>
              <a:rPr lang="en-GB" sz="2900" dirty="0">
                <a:latin typeface="Calibri" pitchFamily="34" charset="0"/>
                <a:cs typeface="Calibri" pitchFamily="34" charset="0"/>
              </a:rPr>
              <a:t>Mechanization rates, going by recent studies, continue to be low (only a quarter of land prepared using tractors for e.g. as suggested by </a:t>
            </a:r>
            <a:r>
              <a:rPr lang="en-GB" sz="2900" dirty="0" err="1">
                <a:latin typeface="Calibri" pitchFamily="34" charset="0"/>
                <a:cs typeface="Calibri" pitchFamily="34" charset="0"/>
              </a:rPr>
              <a:t>Takeshima</a:t>
            </a:r>
            <a:r>
              <a:rPr lang="en-GB" sz="2900" dirty="0">
                <a:latin typeface="Calibri" pitchFamily="34" charset="0"/>
                <a:cs typeface="Calibri" pitchFamily="34" charset="0"/>
              </a:rPr>
              <a:t> et al, 2015)</a:t>
            </a:r>
          </a:p>
          <a:p>
            <a:pPr marL="68580" indent="0">
              <a:buNone/>
            </a:pPr>
            <a:endParaRPr lang="en-GB" sz="2900" dirty="0">
              <a:latin typeface="Calibri" pitchFamily="34" charset="0"/>
              <a:cs typeface="Calibri" pitchFamily="34" charset="0"/>
            </a:endParaRPr>
          </a:p>
          <a:p>
            <a:r>
              <a:rPr lang="en-GB" sz="2900" dirty="0">
                <a:latin typeface="Calibri" pitchFamily="34" charset="0"/>
                <a:cs typeface="Calibri" pitchFamily="34" charset="0"/>
              </a:rPr>
              <a:t>The understanding and approach towards mechanization, however, in research, is limited: Neglect of small equipment led agricultural improvement in South East Asia (Biggs et al, 2015) though ADS does highlight small equipment such as 2WT</a:t>
            </a:r>
          </a:p>
          <a:p>
            <a:pPr marL="68580" indent="0">
              <a:buNone/>
            </a:pPr>
            <a:endParaRPr lang="en-GB" sz="2900" dirty="0">
              <a:latin typeface="Calibri" pitchFamily="34" charset="0"/>
              <a:cs typeface="Calibri" pitchFamily="34" charset="0"/>
            </a:endParaRPr>
          </a:p>
          <a:p>
            <a:r>
              <a:rPr lang="en-GB" sz="2900" dirty="0">
                <a:latin typeface="Calibri" pitchFamily="34" charset="0"/>
                <a:cs typeface="Calibri" pitchFamily="34" charset="0"/>
              </a:rPr>
              <a:t>To estimate the extent of mechanization current, stock of rural capital goods is crucial (one that takes into account local small equipment and tools such as small diesel pumps, 2WT </a:t>
            </a:r>
            <a:r>
              <a:rPr lang="en-GB" sz="2900" dirty="0" err="1">
                <a:latin typeface="Calibri" pitchFamily="34" charset="0"/>
                <a:cs typeface="Calibri" pitchFamily="34" charset="0"/>
              </a:rPr>
              <a:t>etc</a:t>
            </a:r>
            <a:r>
              <a:rPr lang="en-GB" sz="2900" dirty="0">
                <a:latin typeface="Calibri" pitchFamily="34" charset="0"/>
                <a:cs typeface="Calibri" pitchFamily="34" charset="0"/>
              </a:rPr>
              <a:t>): Credible surveying and research on small equipment required   </a:t>
            </a:r>
            <a:endParaRPr lang="en-US" sz="2900" dirty="0">
              <a:latin typeface="Calibri" pitchFamily="34" charset="0"/>
              <a:cs typeface="Calibri" pitchFamily="34" charset="0"/>
            </a:endParaRPr>
          </a:p>
          <a:p>
            <a:pPr marL="68580" indent="0">
              <a:buNone/>
            </a:pPr>
            <a:endParaRPr lang="en-US" sz="2900" dirty="0">
              <a:latin typeface="Calibri" pitchFamily="34" charset="0"/>
              <a:cs typeface="Calibri" pitchFamily="34" charset="0"/>
            </a:endParaRPr>
          </a:p>
          <a:p>
            <a:r>
              <a:rPr lang="en-US" sz="2900" dirty="0">
                <a:latin typeface="Calibri" pitchFamily="34" charset="0"/>
                <a:cs typeface="Calibri" pitchFamily="34" charset="0"/>
              </a:rPr>
              <a:t>Poor road access and credit constraints are major impediments in mechanization</a:t>
            </a:r>
          </a:p>
          <a:p>
            <a:endParaRPr lang="en-US" sz="2900" dirty="0">
              <a:latin typeface="Calibri" pitchFamily="34" charset="0"/>
              <a:cs typeface="Calibri" pitchFamily="34" charset="0"/>
            </a:endParaRPr>
          </a:p>
          <a:p>
            <a:r>
              <a:rPr lang="en-US" sz="2900" dirty="0">
                <a:latin typeface="Calibri" pitchFamily="34" charset="0"/>
                <a:cs typeface="Calibri" pitchFamily="34" charset="0"/>
              </a:rPr>
              <a:t>The other issue is lack of awareness and absence of learning mechanisms in knowledge and usage of tools that cut drudgery: Scope of extension services narrow (largely geared towards HYV seeds)</a:t>
            </a:r>
          </a:p>
          <a:p>
            <a:endParaRPr lang="en-US" sz="2900" dirty="0">
              <a:latin typeface="Calibri" pitchFamily="34" charset="0"/>
              <a:cs typeface="Calibri" pitchFamily="34" charset="0"/>
            </a:endParaRPr>
          </a:p>
          <a:p>
            <a:endParaRPr lang="en-US" sz="2900" dirty="0">
              <a:latin typeface="Calibri" pitchFamily="34" charset="0"/>
              <a:cs typeface="Calibri" pitchFamily="34" charset="0"/>
            </a:endParaRPr>
          </a:p>
          <a:p>
            <a:pPr marL="68580" indent="0">
              <a:buNone/>
            </a:pPr>
            <a:endParaRPr lang="en-GB" sz="2900" dirty="0">
              <a:latin typeface="Calibri" pitchFamily="34" charset="0"/>
              <a:cs typeface="Calibri" pitchFamily="34" charset="0"/>
            </a:endParaRPr>
          </a:p>
          <a:p>
            <a:endParaRPr lang="en-GB" sz="2900" dirty="0">
              <a:latin typeface="Calibri" pitchFamily="34" charset="0"/>
              <a:cs typeface="Calibri" pitchFamily="34" charset="0"/>
            </a:endParaRPr>
          </a:p>
        </p:txBody>
      </p:sp>
    </p:spTree>
    <p:extLst>
      <p:ext uri="{BB962C8B-B14F-4D97-AF65-F5344CB8AC3E}">
        <p14:creationId xmlns:p14="http://schemas.microsoft.com/office/powerpoint/2010/main" val="1710767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r>
              <a:rPr lang="en-GB" dirty="0"/>
              <a:t>Intellectual Property Rights </a:t>
            </a:r>
          </a:p>
        </p:txBody>
      </p:sp>
      <p:sp>
        <p:nvSpPr>
          <p:cNvPr id="3" name="Content Placeholder 2"/>
          <p:cNvSpPr>
            <a:spLocks noGrp="1"/>
          </p:cNvSpPr>
          <p:nvPr>
            <p:ph idx="1"/>
          </p:nvPr>
        </p:nvSpPr>
        <p:spPr>
          <a:xfrm>
            <a:off x="1043492" y="1981200"/>
            <a:ext cx="6777317" cy="3851429"/>
          </a:xfrm>
        </p:spPr>
        <p:txBody>
          <a:bodyPr>
            <a:normAutofit/>
          </a:bodyPr>
          <a:lstStyle/>
          <a:p>
            <a:r>
              <a:rPr lang="en-GB" sz="1600" dirty="0"/>
              <a:t>TRIPS transition period </a:t>
            </a:r>
            <a:r>
              <a:rPr lang="en-GB" sz="1600" dirty="0" err="1"/>
              <a:t>upto</a:t>
            </a:r>
            <a:r>
              <a:rPr lang="en-GB" sz="1600" dirty="0"/>
              <a:t> 2021</a:t>
            </a:r>
          </a:p>
          <a:p>
            <a:endParaRPr lang="en-GB" sz="1600" dirty="0"/>
          </a:p>
          <a:p>
            <a:r>
              <a:rPr lang="en-GB" sz="1600" dirty="0"/>
              <a:t>IPR issues in seeds (CBD, TRIPS and growth of agriculture has intricate trade offs): Farmers’ right to save, exchange, reuse and traditional knowledge</a:t>
            </a:r>
          </a:p>
          <a:p>
            <a:endParaRPr lang="en-GB" sz="1600" dirty="0" smtClean="0"/>
          </a:p>
          <a:p>
            <a:r>
              <a:rPr lang="en-GB" sz="1600" dirty="0" smtClean="0"/>
              <a:t>Cases </a:t>
            </a:r>
            <a:r>
              <a:rPr lang="en-GB" sz="1600" dirty="0"/>
              <a:t>where </a:t>
            </a:r>
            <a:r>
              <a:rPr lang="en-GB" sz="1600" dirty="0" err="1"/>
              <a:t>upto</a:t>
            </a:r>
            <a:r>
              <a:rPr lang="en-GB" sz="1600" dirty="0"/>
              <a:t> 80% </a:t>
            </a:r>
            <a:r>
              <a:rPr lang="en-GB" sz="1600" dirty="0" smtClean="0"/>
              <a:t>seeds (in potato) </a:t>
            </a:r>
            <a:r>
              <a:rPr lang="en-GB" sz="1600" dirty="0"/>
              <a:t>are farmer saved ones (</a:t>
            </a:r>
            <a:r>
              <a:rPr lang="en-GB" sz="1600" dirty="0" err="1"/>
              <a:t>Gauchan</a:t>
            </a:r>
            <a:r>
              <a:rPr lang="en-GB" sz="1600" dirty="0"/>
              <a:t> et al, 2017</a:t>
            </a:r>
            <a:r>
              <a:rPr lang="en-GB" sz="1600" dirty="0" smtClean="0"/>
              <a:t>)</a:t>
            </a:r>
          </a:p>
          <a:p>
            <a:endParaRPr lang="en-GB" sz="1600" dirty="0" smtClean="0"/>
          </a:p>
        </p:txBody>
      </p:sp>
    </p:spTree>
    <p:extLst>
      <p:ext uri="{BB962C8B-B14F-4D97-AF65-F5344CB8AC3E}">
        <p14:creationId xmlns:p14="http://schemas.microsoft.com/office/powerpoint/2010/main" val="959566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43936"/>
          </a:xfrm>
        </p:spPr>
        <p:txBody>
          <a:bodyPr>
            <a:normAutofit fontScale="90000"/>
          </a:bodyPr>
          <a:lstStyle/>
          <a:p>
            <a:r>
              <a:rPr lang="en-US" b="1" dirty="0"/>
              <a:t/>
            </a:r>
            <a:br>
              <a:rPr lang="en-US" b="1" dirty="0"/>
            </a:br>
            <a:r>
              <a:rPr lang="en-GB" b="1" dirty="0"/>
              <a:t/>
            </a:r>
            <a:br>
              <a:rPr lang="en-GB" b="1" dirty="0"/>
            </a:br>
            <a:r>
              <a:rPr lang="en-GB" b="1" dirty="0" smtClean="0"/>
              <a:t>Discussion points </a:t>
            </a:r>
            <a:endParaRPr lang="en-GB" dirty="0"/>
          </a:p>
        </p:txBody>
      </p:sp>
      <p:sp>
        <p:nvSpPr>
          <p:cNvPr id="3" name="Content Placeholder 2"/>
          <p:cNvSpPr>
            <a:spLocks noGrp="1"/>
          </p:cNvSpPr>
          <p:nvPr>
            <p:ph idx="1"/>
          </p:nvPr>
        </p:nvSpPr>
        <p:spPr>
          <a:xfrm>
            <a:off x="1043492" y="1447800"/>
            <a:ext cx="6777317" cy="4384829"/>
          </a:xfrm>
        </p:spPr>
        <p:txBody>
          <a:bodyPr>
            <a:normAutofit fontScale="25000" lnSpcReduction="20000"/>
          </a:bodyPr>
          <a:lstStyle/>
          <a:p>
            <a:endParaRPr lang="en-US" sz="2200" dirty="0"/>
          </a:p>
          <a:p>
            <a:endParaRPr lang="en-US" sz="2300" dirty="0" smtClean="0">
              <a:latin typeface="Calibri" pitchFamily="34" charset="0"/>
              <a:cs typeface="Calibri" pitchFamily="34" charset="0"/>
            </a:endParaRPr>
          </a:p>
          <a:p>
            <a:endParaRPr lang="en-US" sz="2300" dirty="0" smtClean="0">
              <a:latin typeface="Calibri" pitchFamily="34" charset="0"/>
              <a:cs typeface="Calibri" pitchFamily="34" charset="0"/>
            </a:endParaRPr>
          </a:p>
          <a:p>
            <a:r>
              <a:rPr lang="en-US" sz="4800" dirty="0" smtClean="0">
                <a:latin typeface="Calibri" pitchFamily="34" charset="0"/>
                <a:cs typeface="Calibri" pitchFamily="34" charset="0"/>
              </a:rPr>
              <a:t>Broadening </a:t>
            </a:r>
            <a:r>
              <a:rPr lang="en-US" sz="4800" dirty="0">
                <a:latin typeface="Calibri" pitchFamily="34" charset="0"/>
                <a:cs typeface="Calibri" pitchFamily="34" charset="0"/>
              </a:rPr>
              <a:t>extension services’ scope beyond improved seeds provisioning (e.g. greater farmer participation in research and prioritization)</a:t>
            </a:r>
          </a:p>
          <a:p>
            <a:endParaRPr lang="en-US" sz="4800" dirty="0" smtClean="0">
              <a:latin typeface="Calibri" pitchFamily="34" charset="0"/>
              <a:cs typeface="Calibri" pitchFamily="34" charset="0"/>
            </a:endParaRPr>
          </a:p>
          <a:p>
            <a:r>
              <a:rPr lang="en-US" sz="4800" dirty="0">
                <a:latin typeface="Calibri" pitchFamily="34" charset="0"/>
                <a:cs typeface="Calibri" pitchFamily="34" charset="0"/>
              </a:rPr>
              <a:t>Greater impetus to mechanization: Customization for smallholders farms and emulation of relevant best practices</a:t>
            </a:r>
          </a:p>
          <a:p>
            <a:endParaRPr lang="en-US" sz="4800" dirty="0" smtClean="0">
              <a:latin typeface="Calibri" pitchFamily="34" charset="0"/>
              <a:cs typeface="Calibri" pitchFamily="34" charset="0"/>
            </a:endParaRPr>
          </a:p>
          <a:p>
            <a:r>
              <a:rPr lang="en-US" sz="4800" dirty="0" smtClean="0">
                <a:latin typeface="Calibri" pitchFamily="34" charset="0"/>
                <a:cs typeface="Calibri" pitchFamily="34" charset="0"/>
              </a:rPr>
              <a:t>Incentivizing </a:t>
            </a:r>
            <a:r>
              <a:rPr lang="en-US" sz="4800" dirty="0">
                <a:latin typeface="Calibri" pitchFamily="34" charset="0"/>
                <a:cs typeface="Calibri" pitchFamily="34" charset="0"/>
              </a:rPr>
              <a:t>credit provisioning for agriculture sector</a:t>
            </a:r>
          </a:p>
          <a:p>
            <a:endParaRPr lang="en-US" sz="4800" dirty="0" smtClean="0">
              <a:latin typeface="Calibri" pitchFamily="34" charset="0"/>
              <a:cs typeface="Calibri" pitchFamily="34" charset="0"/>
            </a:endParaRPr>
          </a:p>
          <a:p>
            <a:r>
              <a:rPr lang="en-US" sz="4800" dirty="0" smtClean="0">
                <a:latin typeface="Calibri" pitchFamily="34" charset="0"/>
                <a:cs typeface="Calibri" pitchFamily="34" charset="0"/>
              </a:rPr>
              <a:t>Mapping </a:t>
            </a:r>
            <a:r>
              <a:rPr lang="en-US" sz="4800" dirty="0">
                <a:latin typeface="Calibri" pitchFamily="34" charset="0"/>
                <a:cs typeface="Calibri" pitchFamily="34" charset="0"/>
              </a:rPr>
              <a:t>value chains for expansion and development of value chains </a:t>
            </a:r>
            <a:endParaRPr lang="en-US" sz="4800" dirty="0" smtClean="0">
              <a:latin typeface="Calibri" pitchFamily="34" charset="0"/>
              <a:cs typeface="Calibri" pitchFamily="34" charset="0"/>
            </a:endParaRPr>
          </a:p>
          <a:p>
            <a:endParaRPr lang="en-US" sz="4800" dirty="0" smtClean="0">
              <a:latin typeface="Calibri" pitchFamily="34" charset="0"/>
              <a:cs typeface="Calibri" pitchFamily="34" charset="0"/>
            </a:endParaRPr>
          </a:p>
          <a:p>
            <a:r>
              <a:rPr lang="en-US" sz="4800" dirty="0" smtClean="0">
                <a:latin typeface="Calibri" pitchFamily="34" charset="0"/>
                <a:cs typeface="Calibri" pitchFamily="34" charset="0"/>
              </a:rPr>
              <a:t>Gender equitable  interventions    </a:t>
            </a:r>
            <a:endParaRPr lang="en-US" sz="4800" dirty="0">
              <a:latin typeface="Calibri" pitchFamily="34" charset="0"/>
              <a:cs typeface="Calibri" pitchFamily="34" charset="0"/>
            </a:endParaRPr>
          </a:p>
          <a:p>
            <a:endParaRPr lang="en-US" sz="4800" dirty="0" smtClean="0">
              <a:latin typeface="Calibri" pitchFamily="34" charset="0"/>
              <a:cs typeface="Calibri" pitchFamily="34" charset="0"/>
            </a:endParaRPr>
          </a:p>
          <a:p>
            <a:r>
              <a:rPr lang="en-US" sz="4800" dirty="0" smtClean="0">
                <a:latin typeface="Calibri" pitchFamily="34" charset="0"/>
                <a:cs typeface="Calibri" pitchFamily="34" charset="0"/>
              </a:rPr>
              <a:t>Credible technology policy cross cutting sectors</a:t>
            </a:r>
            <a:endParaRPr lang="en-US" sz="4800" dirty="0">
              <a:latin typeface="Calibri" pitchFamily="34" charset="0"/>
              <a:cs typeface="Calibri" pitchFamily="34" charset="0"/>
            </a:endParaRPr>
          </a:p>
          <a:p>
            <a:endParaRPr lang="en-US" sz="4800" dirty="0" smtClean="0">
              <a:latin typeface="Calibri" pitchFamily="34" charset="0"/>
              <a:cs typeface="Calibri" pitchFamily="34" charset="0"/>
            </a:endParaRPr>
          </a:p>
          <a:p>
            <a:r>
              <a:rPr lang="en-US" sz="4800" dirty="0" smtClean="0">
                <a:latin typeface="Calibri" pitchFamily="34" charset="0"/>
                <a:cs typeface="Calibri" pitchFamily="34" charset="0"/>
              </a:rPr>
              <a:t>Increased </a:t>
            </a:r>
            <a:r>
              <a:rPr lang="en-US" sz="4800" dirty="0">
                <a:latin typeface="Calibri" pitchFamily="34" charset="0"/>
                <a:cs typeface="Calibri" pitchFamily="34" charset="0"/>
              </a:rPr>
              <a:t>investment in </a:t>
            </a:r>
            <a:r>
              <a:rPr lang="en-US" sz="4800" dirty="0" smtClean="0">
                <a:latin typeface="Calibri" pitchFamily="34" charset="0"/>
                <a:cs typeface="Calibri" pitchFamily="34" charset="0"/>
              </a:rPr>
              <a:t>technological learning and greater deployment of it: Resources as well as mechanisms to ensure learning takes place</a:t>
            </a:r>
          </a:p>
          <a:p>
            <a:endParaRPr lang="en-US" sz="4800" dirty="0" smtClean="0">
              <a:latin typeface="Calibri" pitchFamily="34" charset="0"/>
              <a:cs typeface="Calibri" pitchFamily="34" charset="0"/>
            </a:endParaRPr>
          </a:p>
          <a:p>
            <a:r>
              <a:rPr lang="en-US" sz="4800" dirty="0" smtClean="0">
                <a:latin typeface="Calibri" pitchFamily="34" charset="0"/>
                <a:cs typeface="Calibri" pitchFamily="34" charset="0"/>
              </a:rPr>
              <a:t>Promoting non-traditional sector and associated exports given their potential: constraints relate not just to growth but also exports (SPS/TBT issues)</a:t>
            </a:r>
          </a:p>
          <a:p>
            <a:endParaRPr lang="en-US" sz="4800" dirty="0" smtClean="0">
              <a:latin typeface="Calibri" pitchFamily="34" charset="0"/>
              <a:cs typeface="Calibri" pitchFamily="34" charset="0"/>
            </a:endParaRPr>
          </a:p>
          <a:p>
            <a:r>
              <a:rPr lang="en-US" sz="4800" dirty="0" smtClean="0">
                <a:latin typeface="Calibri" pitchFamily="34" charset="0"/>
                <a:cs typeface="Calibri" pitchFamily="34" charset="0"/>
              </a:rPr>
              <a:t>Persistent implementation and policy enforcement challenges despite of near holistic policy documents: </a:t>
            </a:r>
          </a:p>
          <a:p>
            <a:pPr marL="68580" indent="0">
              <a:buNone/>
            </a:pPr>
            <a:endParaRPr lang="en-US" sz="3600" dirty="0" smtClean="0">
              <a:latin typeface="Calibri" pitchFamily="34" charset="0"/>
              <a:cs typeface="Calibri" pitchFamily="34" charset="0"/>
            </a:endParaRPr>
          </a:p>
          <a:p>
            <a:endParaRPr lang="en-US" sz="3600" dirty="0">
              <a:latin typeface="Calibri" pitchFamily="34" charset="0"/>
              <a:cs typeface="Calibri" pitchFamily="34" charset="0"/>
            </a:endParaRPr>
          </a:p>
          <a:p>
            <a:endParaRPr lang="en-US" sz="3600" dirty="0">
              <a:latin typeface="Calibri" pitchFamily="34" charset="0"/>
              <a:cs typeface="Calibri" pitchFamily="34" charset="0"/>
            </a:endParaRPr>
          </a:p>
          <a:p>
            <a:pPr marL="68580" indent="0">
              <a:buNone/>
            </a:pPr>
            <a:r>
              <a:rPr lang="en-US" sz="3600" dirty="0" smtClean="0">
                <a:latin typeface="Calibri" pitchFamily="34" charset="0"/>
                <a:cs typeface="Calibri" pitchFamily="34" charset="0"/>
              </a:rPr>
              <a:t> </a:t>
            </a:r>
            <a:endParaRPr lang="en-US" sz="3600" dirty="0">
              <a:latin typeface="Calibri" pitchFamily="34" charset="0"/>
              <a:cs typeface="Calibri" pitchFamily="34" charset="0"/>
            </a:endParaRPr>
          </a:p>
          <a:p>
            <a:endParaRPr lang="en-US" sz="2300" dirty="0">
              <a:latin typeface="Calibri" pitchFamily="34" charset="0"/>
              <a:cs typeface="Calibri" pitchFamily="34" charset="0"/>
            </a:endParaRPr>
          </a:p>
          <a:p>
            <a:pPr marL="0" indent="0">
              <a:buNone/>
            </a:pPr>
            <a:endParaRPr lang="en-US" sz="2000" dirty="0"/>
          </a:p>
          <a:p>
            <a:pPr indent="-342900"/>
            <a:endParaRPr lang="en-US" sz="2000" dirty="0"/>
          </a:p>
          <a:p>
            <a:endParaRPr lang="en-US" sz="2000" dirty="0"/>
          </a:p>
          <a:p>
            <a:endParaRPr lang="en-US" sz="2000" dirty="0"/>
          </a:p>
          <a:p>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259988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Structure of the presentation </a:t>
            </a:r>
            <a:endParaRPr lang="en-GB" dirty="0"/>
          </a:p>
        </p:txBody>
      </p:sp>
      <p:sp>
        <p:nvSpPr>
          <p:cNvPr id="3" name="Content Placeholder 2"/>
          <p:cNvSpPr>
            <a:spLocks noGrp="1"/>
          </p:cNvSpPr>
          <p:nvPr>
            <p:ph idx="1"/>
          </p:nvPr>
        </p:nvSpPr>
        <p:spPr>
          <a:xfrm>
            <a:off x="1043492" y="2323652"/>
            <a:ext cx="7338508" cy="3508977"/>
          </a:xfrm>
        </p:spPr>
        <p:txBody>
          <a:bodyPr>
            <a:normAutofit/>
          </a:bodyPr>
          <a:lstStyle/>
          <a:p>
            <a:endParaRPr lang="en-GB" sz="1800" dirty="0" smtClean="0"/>
          </a:p>
          <a:p>
            <a:r>
              <a:rPr lang="en-GB" sz="1800" dirty="0" smtClean="0"/>
              <a:t>Technology and Agriculture Sector: Interdependence</a:t>
            </a:r>
          </a:p>
          <a:p>
            <a:r>
              <a:rPr lang="en-GB" sz="1800" dirty="0" smtClean="0"/>
              <a:t>Agriculture sector in Nepal </a:t>
            </a:r>
          </a:p>
          <a:p>
            <a:r>
              <a:rPr lang="en-GB" sz="1800" dirty="0" smtClean="0"/>
              <a:t>Trade Dimension</a:t>
            </a:r>
          </a:p>
          <a:p>
            <a:r>
              <a:rPr lang="en-GB" sz="1800" dirty="0">
                <a:cs typeface="Calibri" pitchFamily="34" charset="0"/>
              </a:rPr>
              <a:t>R&amp;D and Technological Interventions</a:t>
            </a:r>
            <a:r>
              <a:rPr lang="en-GB" sz="1800" dirty="0" smtClean="0"/>
              <a:t> </a:t>
            </a:r>
          </a:p>
          <a:p>
            <a:r>
              <a:rPr lang="en-GB" sz="1800" dirty="0"/>
              <a:t>Credit constraints </a:t>
            </a:r>
            <a:endParaRPr lang="en-GB" sz="1800" dirty="0" smtClean="0"/>
          </a:p>
          <a:p>
            <a:r>
              <a:rPr lang="en-GB" sz="1800" dirty="0" smtClean="0"/>
              <a:t>Issues in sub sectors : Seed, Fertiliser, Mechanisation</a:t>
            </a:r>
          </a:p>
          <a:p>
            <a:r>
              <a:rPr lang="en-GB" sz="1800" dirty="0" smtClean="0"/>
              <a:t>Intellectual Property Rights </a:t>
            </a:r>
          </a:p>
          <a:p>
            <a:r>
              <a:rPr lang="en-GB" sz="1800" dirty="0" smtClean="0"/>
              <a:t>Discussion points </a:t>
            </a:r>
          </a:p>
          <a:p>
            <a:endParaRPr lang="en-GB" sz="1800" dirty="0"/>
          </a:p>
        </p:txBody>
      </p:sp>
    </p:spTree>
    <p:extLst>
      <p:ext uri="{BB962C8B-B14F-4D97-AF65-F5344CB8AC3E}">
        <p14:creationId xmlns:p14="http://schemas.microsoft.com/office/powerpoint/2010/main" val="2118203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normAutofit/>
          </a:bodyPr>
          <a:lstStyle/>
          <a:p>
            <a:r>
              <a:rPr lang="en-GB" sz="3200" dirty="0"/>
              <a:t>Technology and Agriculture sector </a:t>
            </a:r>
          </a:p>
        </p:txBody>
      </p:sp>
      <p:sp>
        <p:nvSpPr>
          <p:cNvPr id="3" name="Content Placeholder 2"/>
          <p:cNvSpPr>
            <a:spLocks noGrp="1"/>
          </p:cNvSpPr>
          <p:nvPr>
            <p:ph idx="1"/>
          </p:nvPr>
        </p:nvSpPr>
        <p:spPr>
          <a:xfrm>
            <a:off x="1043492" y="1981200"/>
            <a:ext cx="6777317" cy="3851429"/>
          </a:xfrm>
        </p:spPr>
        <p:txBody>
          <a:bodyPr>
            <a:normAutofit fontScale="25000" lnSpcReduction="20000"/>
          </a:bodyPr>
          <a:lstStyle/>
          <a:p>
            <a:pPr marL="68580" lvl="0" indent="0">
              <a:buNone/>
            </a:pPr>
            <a:endParaRPr lang="en-US" sz="4800" dirty="0">
              <a:latin typeface="Calibri" pitchFamily="34" charset="0"/>
              <a:cs typeface="Calibri" pitchFamily="34" charset="0"/>
            </a:endParaRPr>
          </a:p>
          <a:p>
            <a:pPr lvl="0"/>
            <a:r>
              <a:rPr lang="en-US" sz="5600" dirty="0" smtClean="0">
                <a:latin typeface="Calibri" pitchFamily="34" charset="0"/>
                <a:cs typeface="Calibri" pitchFamily="34" charset="0"/>
              </a:rPr>
              <a:t>Agricultural </a:t>
            </a:r>
            <a:r>
              <a:rPr lang="en-US" sz="5600" dirty="0">
                <a:latin typeface="Calibri" pitchFamily="34" charset="0"/>
                <a:cs typeface="Calibri" pitchFamily="34" charset="0"/>
              </a:rPr>
              <a:t>improvements and science and technology intertwined</a:t>
            </a:r>
          </a:p>
          <a:p>
            <a:pPr marL="68580" lvl="0" indent="0">
              <a:buNone/>
            </a:pPr>
            <a:r>
              <a:rPr lang="en-US" sz="5600" dirty="0">
                <a:latin typeface="Calibri" pitchFamily="34" charset="0"/>
                <a:cs typeface="Calibri" pitchFamily="34" charset="0"/>
              </a:rPr>
              <a:t> </a:t>
            </a:r>
          </a:p>
          <a:p>
            <a:pPr lvl="0"/>
            <a:r>
              <a:rPr lang="en-US" sz="5600" dirty="0">
                <a:latin typeface="Calibri" pitchFamily="34" charset="0"/>
                <a:cs typeface="Calibri" pitchFamily="34" charset="0"/>
              </a:rPr>
              <a:t>Agricultural improvements, e.g. the green revolution in India, largely a function of technological and institutional learnings entailing, </a:t>
            </a:r>
            <a:r>
              <a:rPr lang="en-US" sz="5600" i="1" dirty="0">
                <a:latin typeface="Calibri" pitchFamily="34" charset="0"/>
                <a:cs typeface="Calibri" pitchFamily="34" charset="0"/>
              </a:rPr>
              <a:t>inter alia,</a:t>
            </a:r>
            <a:r>
              <a:rPr lang="en-US" sz="5600" dirty="0">
                <a:latin typeface="Calibri" pitchFamily="34" charset="0"/>
                <a:cs typeface="Calibri" pitchFamily="34" charset="0"/>
              </a:rPr>
              <a:t> HYV seeds, fertilizers, irrigation and rural mechanization.  </a:t>
            </a:r>
          </a:p>
          <a:p>
            <a:pPr lvl="0"/>
            <a:endParaRPr lang="en-US" sz="5600" dirty="0">
              <a:latin typeface="Calibri" pitchFamily="34" charset="0"/>
              <a:cs typeface="Calibri" pitchFamily="34" charset="0"/>
            </a:endParaRPr>
          </a:p>
          <a:p>
            <a:pPr lvl="0"/>
            <a:r>
              <a:rPr lang="en-US" sz="5600" dirty="0">
                <a:latin typeface="Calibri" pitchFamily="34" charset="0"/>
                <a:cs typeface="Calibri" pitchFamily="34" charset="0"/>
              </a:rPr>
              <a:t>While science and technology (the hard aspect) is crucial, instrumental also </a:t>
            </a:r>
            <a:r>
              <a:rPr lang="en-US" sz="5600" dirty="0" smtClean="0">
                <a:latin typeface="Calibri" pitchFamily="34" charset="0"/>
                <a:cs typeface="Calibri" pitchFamily="34" charset="0"/>
              </a:rPr>
              <a:t>are the </a:t>
            </a:r>
            <a:r>
              <a:rPr lang="en-US" sz="5600" dirty="0" err="1">
                <a:latin typeface="Calibri" pitchFamily="34" charset="0"/>
                <a:cs typeface="Calibri" pitchFamily="34" charset="0"/>
              </a:rPr>
              <a:t>learnings</a:t>
            </a:r>
            <a:r>
              <a:rPr lang="en-US" sz="5600" dirty="0">
                <a:latin typeface="Calibri" pitchFamily="34" charset="0"/>
                <a:cs typeface="Calibri" pitchFamily="34" charset="0"/>
              </a:rPr>
              <a:t> </a:t>
            </a:r>
            <a:r>
              <a:rPr lang="en-US" sz="5600" dirty="0" smtClean="0">
                <a:latin typeface="Calibri" pitchFamily="34" charset="0"/>
                <a:cs typeface="Calibri" pitchFamily="34" charset="0"/>
              </a:rPr>
              <a:t>for institutions </a:t>
            </a:r>
            <a:r>
              <a:rPr lang="en-US" sz="5600" dirty="0">
                <a:latin typeface="Calibri" pitchFamily="34" charset="0"/>
                <a:cs typeface="Calibri" pitchFamily="34" charset="0"/>
              </a:rPr>
              <a:t>and rural households among others (the soft aspects)</a:t>
            </a:r>
          </a:p>
          <a:p>
            <a:pPr marL="68580" lvl="0" indent="0">
              <a:buNone/>
            </a:pPr>
            <a:endParaRPr lang="en-US" sz="5600" dirty="0">
              <a:latin typeface="Calibri" pitchFamily="34" charset="0"/>
              <a:cs typeface="Calibri" pitchFamily="34" charset="0"/>
            </a:endParaRPr>
          </a:p>
          <a:p>
            <a:r>
              <a:rPr lang="en-US" sz="5600" dirty="0">
                <a:latin typeface="Calibri" pitchFamily="34" charset="0"/>
                <a:cs typeface="Calibri" pitchFamily="34" charset="0"/>
              </a:rPr>
              <a:t>Agriculture in developing countries scattered and largely a smallholder phenomenon: </a:t>
            </a:r>
            <a:r>
              <a:rPr lang="en-US" sz="5600" dirty="0" smtClean="0">
                <a:latin typeface="Calibri" pitchFamily="34" charset="0"/>
                <a:cs typeface="Calibri" pitchFamily="34" charset="0"/>
              </a:rPr>
              <a:t>Impending </a:t>
            </a:r>
            <a:r>
              <a:rPr lang="en-US" sz="5600" dirty="0">
                <a:latin typeface="Calibri" pitchFamily="34" charset="0"/>
                <a:cs typeface="Calibri" pitchFamily="34" charset="0"/>
              </a:rPr>
              <a:t>still is linking the smallholders to infrastructures and markets </a:t>
            </a:r>
          </a:p>
          <a:p>
            <a:pPr lvl="0"/>
            <a:endParaRPr lang="en-US" sz="5600" dirty="0">
              <a:latin typeface="Calibri" pitchFamily="34" charset="0"/>
              <a:cs typeface="Calibri" pitchFamily="34" charset="0"/>
            </a:endParaRPr>
          </a:p>
          <a:p>
            <a:pPr lvl="0"/>
            <a:r>
              <a:rPr lang="en-US" sz="5600" dirty="0">
                <a:latin typeface="Calibri" pitchFamily="34" charset="0"/>
                <a:cs typeface="Calibri" pitchFamily="34" charset="0"/>
              </a:rPr>
              <a:t>Climate change and sustainability issues</a:t>
            </a:r>
          </a:p>
          <a:p>
            <a:pPr lvl="0"/>
            <a:endParaRPr lang="en-GB" sz="5600" dirty="0">
              <a:latin typeface="Calibri" pitchFamily="34" charset="0"/>
              <a:cs typeface="Calibri" pitchFamily="34" charset="0"/>
            </a:endParaRPr>
          </a:p>
          <a:p>
            <a:pPr lvl="0"/>
            <a:r>
              <a:rPr lang="en-US" sz="5600" dirty="0">
                <a:latin typeface="Calibri" pitchFamily="34" charset="0"/>
                <a:cs typeface="Calibri" pitchFamily="34" charset="0"/>
              </a:rPr>
              <a:t>Credible learning and management towards sustainable, efficient and effective use of inputs</a:t>
            </a:r>
            <a:endParaRPr lang="en-GB" sz="5600" dirty="0">
              <a:latin typeface="Calibri" pitchFamily="34" charset="0"/>
              <a:cs typeface="Calibri" pitchFamily="34" charset="0"/>
            </a:endParaRPr>
          </a:p>
          <a:p>
            <a:pPr lvl="0"/>
            <a:endParaRPr lang="en-US" sz="4800" dirty="0">
              <a:latin typeface="Calibri" pitchFamily="34" charset="0"/>
              <a:cs typeface="Calibri" pitchFamily="34" charset="0"/>
            </a:endParaRPr>
          </a:p>
          <a:p>
            <a:pPr marL="68580" lvl="0" indent="0">
              <a:buNone/>
            </a:pPr>
            <a:endParaRPr lang="en-US" sz="4400" dirty="0"/>
          </a:p>
          <a:p>
            <a:endParaRPr lang="en-GB" b="1" dirty="0"/>
          </a:p>
        </p:txBody>
      </p:sp>
    </p:spTree>
    <p:extLst>
      <p:ext uri="{BB962C8B-B14F-4D97-AF65-F5344CB8AC3E}">
        <p14:creationId xmlns:p14="http://schemas.microsoft.com/office/powerpoint/2010/main" val="2188467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09600"/>
            <a:ext cx="7024744" cy="838200"/>
          </a:xfrm>
        </p:spPr>
        <p:txBody>
          <a:bodyPr>
            <a:normAutofit fontScale="90000"/>
          </a:bodyPr>
          <a:lstStyle/>
          <a:p>
            <a:r>
              <a:rPr lang="en-GB" dirty="0"/>
              <a:t>   </a:t>
            </a:r>
            <a:br>
              <a:rPr lang="en-GB" dirty="0"/>
            </a:br>
            <a:r>
              <a:rPr lang="en-GB" dirty="0"/>
              <a:t/>
            </a:r>
            <a:br>
              <a:rPr lang="en-GB" dirty="0"/>
            </a:br>
            <a:r>
              <a:rPr lang="en-GB" sz="3600" dirty="0">
                <a:latin typeface="Calibri" pitchFamily="34" charset="0"/>
                <a:cs typeface="Calibri" pitchFamily="34" charset="0"/>
              </a:rPr>
              <a:t>Agriculture sector in Nepal : An Overview </a:t>
            </a:r>
          </a:p>
        </p:txBody>
      </p:sp>
      <p:sp>
        <p:nvSpPr>
          <p:cNvPr id="3" name="Content Placeholder 2"/>
          <p:cNvSpPr>
            <a:spLocks noGrp="1"/>
          </p:cNvSpPr>
          <p:nvPr>
            <p:ph idx="1"/>
          </p:nvPr>
        </p:nvSpPr>
        <p:spPr>
          <a:xfrm>
            <a:off x="1043492" y="1447800"/>
            <a:ext cx="6777317" cy="4384829"/>
          </a:xfrm>
        </p:spPr>
        <p:txBody>
          <a:bodyPr>
            <a:normAutofit/>
          </a:bodyPr>
          <a:lstStyle/>
          <a:p>
            <a:endParaRPr lang="en-US" dirty="0">
              <a:latin typeface="Calibri" pitchFamily="34" charset="0"/>
              <a:cs typeface="Calibri" pitchFamily="34" charset="0"/>
            </a:endParaRPr>
          </a:p>
          <a:p>
            <a:r>
              <a:rPr lang="en-US" sz="1400" dirty="0">
                <a:latin typeface="Calibri" pitchFamily="34" charset="0"/>
                <a:cs typeface="Calibri" pitchFamily="34" charset="0"/>
              </a:rPr>
              <a:t>Despite of low productivity, yield and inherent challenges in enabling growth, agriculture a major sector in addressing development </a:t>
            </a:r>
            <a:r>
              <a:rPr lang="en-US" sz="1400" dirty="0" smtClean="0">
                <a:latin typeface="Calibri" pitchFamily="34" charset="0"/>
                <a:cs typeface="Calibri" pitchFamily="34" charset="0"/>
              </a:rPr>
              <a:t>challenges</a:t>
            </a:r>
          </a:p>
          <a:p>
            <a:endParaRPr lang="en-GB" sz="1400" dirty="0">
              <a:latin typeface="Calibri" pitchFamily="34" charset="0"/>
              <a:cs typeface="Calibri" pitchFamily="34" charset="0"/>
            </a:endParaRPr>
          </a:p>
          <a:p>
            <a:r>
              <a:rPr lang="en-GB" sz="1400" dirty="0">
                <a:latin typeface="Calibri" pitchFamily="34" charset="0"/>
                <a:cs typeface="Calibri" pitchFamily="34" charset="0"/>
              </a:rPr>
              <a:t>Financial system poorly geared in provisioning agricultural credit</a:t>
            </a:r>
          </a:p>
          <a:p>
            <a:endParaRPr lang="en-GB" sz="1400" dirty="0">
              <a:latin typeface="Calibri" pitchFamily="34" charset="0"/>
              <a:cs typeface="Calibri" pitchFamily="34" charset="0"/>
            </a:endParaRPr>
          </a:p>
          <a:p>
            <a:r>
              <a:rPr lang="en-GB" sz="1400" dirty="0">
                <a:latin typeface="Calibri" pitchFamily="34" charset="0"/>
                <a:cs typeface="Calibri" pitchFamily="34" charset="0"/>
              </a:rPr>
              <a:t>Poorly mapped value chains impede further expansion of such chains</a:t>
            </a:r>
          </a:p>
          <a:p>
            <a:pPr marL="68580" indent="0">
              <a:buNone/>
            </a:pPr>
            <a:endParaRPr lang="en-GB" sz="1400" dirty="0">
              <a:latin typeface="Calibri" pitchFamily="34" charset="0"/>
              <a:cs typeface="Calibri" pitchFamily="34" charset="0"/>
            </a:endParaRPr>
          </a:p>
          <a:p>
            <a:r>
              <a:rPr lang="en-GB" sz="1400" dirty="0">
                <a:latin typeface="Calibri" pitchFamily="34" charset="0"/>
                <a:cs typeface="Calibri" pitchFamily="34" charset="0"/>
              </a:rPr>
              <a:t>Low levels of mechanization: Inherent </a:t>
            </a:r>
            <a:r>
              <a:rPr lang="en-GB" sz="1400" dirty="0" smtClean="0">
                <a:latin typeface="Calibri" pitchFamily="34" charset="0"/>
                <a:cs typeface="Calibri" pitchFamily="34" charset="0"/>
              </a:rPr>
              <a:t>intricacies</a:t>
            </a:r>
          </a:p>
          <a:p>
            <a:endParaRPr lang="en-GB" sz="1400" dirty="0">
              <a:latin typeface="Calibri" pitchFamily="34" charset="0"/>
              <a:cs typeface="Calibri" pitchFamily="34" charset="0"/>
            </a:endParaRPr>
          </a:p>
          <a:p>
            <a:r>
              <a:rPr lang="en-GB" sz="1400" dirty="0" smtClean="0">
                <a:latin typeface="Calibri" pitchFamily="34" charset="0"/>
                <a:cs typeface="Calibri" pitchFamily="34" charset="0"/>
              </a:rPr>
              <a:t>Increasing feminized agriculture    </a:t>
            </a:r>
            <a:endParaRPr lang="en-GB" sz="1400" dirty="0">
              <a:latin typeface="Calibri" pitchFamily="34" charset="0"/>
              <a:cs typeface="Calibri" pitchFamily="34" charset="0"/>
            </a:endParaRPr>
          </a:p>
          <a:p>
            <a:pPr marL="68580" indent="0">
              <a:buNone/>
            </a:pPr>
            <a:endParaRPr lang="en-GB" sz="1400" dirty="0">
              <a:latin typeface="Calibri" pitchFamily="34" charset="0"/>
              <a:cs typeface="Calibri" pitchFamily="34" charset="0"/>
            </a:endParaRPr>
          </a:p>
          <a:p>
            <a:r>
              <a:rPr lang="en-GB" sz="1400" dirty="0" smtClean="0">
                <a:latin typeface="Calibri" pitchFamily="34" charset="0"/>
                <a:cs typeface="Calibri" pitchFamily="34" charset="0"/>
              </a:rPr>
              <a:t>Most policy documents fairly holistic in themselves and useful </a:t>
            </a:r>
            <a:r>
              <a:rPr lang="en-GB" sz="1400" dirty="0">
                <a:latin typeface="Calibri" pitchFamily="34" charset="0"/>
                <a:cs typeface="Calibri" pitchFamily="34" charset="0"/>
              </a:rPr>
              <a:t>in strategizing the agricultural development challenges: Implementation, however is a daunting task</a:t>
            </a:r>
          </a:p>
          <a:p>
            <a:pPr marL="68580" indent="0">
              <a:buNone/>
            </a:pPr>
            <a:endParaRPr lang="en-US" sz="1800" dirty="0">
              <a:latin typeface="Calibri" pitchFamily="34" charset="0"/>
              <a:cs typeface="Calibri" pitchFamily="34" charset="0"/>
            </a:endParaRPr>
          </a:p>
          <a:p>
            <a:endParaRPr lang="en-GB" sz="1500" dirty="0"/>
          </a:p>
        </p:txBody>
      </p:sp>
    </p:spTree>
    <p:extLst>
      <p:ext uri="{BB962C8B-B14F-4D97-AF65-F5344CB8AC3E}">
        <p14:creationId xmlns:p14="http://schemas.microsoft.com/office/powerpoint/2010/main" val="1390150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GB" dirty="0"/>
              <a:t>Continued… </a:t>
            </a:r>
          </a:p>
        </p:txBody>
      </p:sp>
      <p:sp>
        <p:nvSpPr>
          <p:cNvPr id="3" name="Content Placeholder 2"/>
          <p:cNvSpPr>
            <a:spLocks noGrp="1"/>
          </p:cNvSpPr>
          <p:nvPr>
            <p:ph idx="1"/>
          </p:nvPr>
        </p:nvSpPr>
        <p:spPr>
          <a:xfrm>
            <a:off x="1043492" y="1905000"/>
            <a:ext cx="6777317" cy="3927629"/>
          </a:xfrm>
        </p:spPr>
        <p:txBody>
          <a:bodyPr>
            <a:normAutofit/>
          </a:bodyPr>
          <a:lstStyle/>
          <a:p>
            <a:pPr marL="68580" indent="0">
              <a:buNone/>
            </a:pPr>
            <a:endParaRPr lang="en-US" dirty="0">
              <a:latin typeface="Calibri" pitchFamily="34" charset="0"/>
              <a:cs typeface="Calibri" pitchFamily="34" charset="0"/>
            </a:endParaRPr>
          </a:p>
          <a:p>
            <a:r>
              <a:rPr lang="en-GB" sz="1400" dirty="0">
                <a:latin typeface="Calibri" pitchFamily="34" charset="0"/>
                <a:cs typeface="Calibri" pitchFamily="34" charset="0"/>
              </a:rPr>
              <a:t>Need for strategic infrastructure provisioning for greater technology interventions </a:t>
            </a:r>
          </a:p>
          <a:p>
            <a:pPr marL="68580" indent="0">
              <a:buNone/>
            </a:pPr>
            <a:endParaRPr lang="en-GB" sz="1400" dirty="0">
              <a:latin typeface="Calibri" pitchFamily="34" charset="0"/>
              <a:cs typeface="Calibri" pitchFamily="34" charset="0"/>
            </a:endParaRPr>
          </a:p>
          <a:p>
            <a:r>
              <a:rPr lang="en-GB" sz="1400" dirty="0">
                <a:latin typeface="Calibri" pitchFamily="34" charset="0"/>
                <a:cs typeface="Calibri" pitchFamily="34" charset="0"/>
              </a:rPr>
              <a:t>Poor deployment of improved varieties (Low SRRs)</a:t>
            </a:r>
          </a:p>
          <a:p>
            <a:pPr marL="68580" indent="0">
              <a:buNone/>
            </a:pPr>
            <a:endParaRPr lang="en-GB" sz="1400" dirty="0">
              <a:latin typeface="Calibri" pitchFamily="34" charset="0"/>
              <a:cs typeface="Calibri" pitchFamily="34" charset="0"/>
            </a:endParaRPr>
          </a:p>
          <a:p>
            <a:r>
              <a:rPr lang="en-GB" sz="1400" dirty="0">
                <a:latin typeface="Calibri" pitchFamily="34" charset="0"/>
                <a:cs typeface="Calibri" pitchFamily="34" charset="0"/>
              </a:rPr>
              <a:t>Narrow scope of extension services (largely towards seed provisioning)   </a:t>
            </a:r>
          </a:p>
          <a:p>
            <a:pPr marL="68580" indent="0">
              <a:buNone/>
            </a:pPr>
            <a:endParaRPr lang="en-US" sz="1400" dirty="0">
              <a:latin typeface="Calibri" pitchFamily="34" charset="0"/>
              <a:cs typeface="Calibri" pitchFamily="34" charset="0"/>
            </a:endParaRPr>
          </a:p>
          <a:p>
            <a:r>
              <a:rPr lang="en-US" sz="1400" dirty="0">
                <a:latin typeface="Calibri" pitchFamily="34" charset="0"/>
                <a:cs typeface="Calibri" pitchFamily="34" charset="0"/>
              </a:rPr>
              <a:t>Mechanization and seed HYV deployment also constrained due to minimal attention towards the dynamics of learning and perception </a:t>
            </a:r>
          </a:p>
          <a:p>
            <a:pPr marL="68580" indent="0">
              <a:buNone/>
            </a:pPr>
            <a:endParaRPr lang="en-US" sz="1400" dirty="0">
              <a:latin typeface="Calibri" pitchFamily="34" charset="0"/>
              <a:cs typeface="Calibri" pitchFamily="34" charset="0"/>
            </a:endParaRPr>
          </a:p>
          <a:p>
            <a:r>
              <a:rPr lang="en-US" sz="1400" dirty="0">
                <a:latin typeface="Calibri" pitchFamily="34" charset="0"/>
                <a:cs typeface="Calibri" pitchFamily="34" charset="0"/>
              </a:rPr>
              <a:t>Smallholder farming a reality but understanding of mechanization focused on large farms </a:t>
            </a:r>
          </a:p>
          <a:p>
            <a:endParaRPr lang="en-US" sz="1400" dirty="0">
              <a:latin typeface="Calibri" pitchFamily="34" charset="0"/>
              <a:cs typeface="Calibri" pitchFamily="34" charset="0"/>
            </a:endParaRPr>
          </a:p>
          <a:p>
            <a:pPr marL="68580" indent="0">
              <a:buNone/>
            </a:pPr>
            <a:endParaRPr lang="en-US" dirty="0">
              <a:latin typeface="Calibri" pitchFamily="34" charset="0"/>
              <a:cs typeface="Calibri" pitchFamily="34" charset="0"/>
            </a:endParaRPr>
          </a:p>
          <a:p>
            <a:endParaRPr lang="en-US" dirty="0">
              <a:latin typeface="Calibri" pitchFamily="34" charset="0"/>
              <a:cs typeface="Calibri" pitchFamily="34" charset="0"/>
            </a:endParaRPr>
          </a:p>
          <a:p>
            <a:endParaRPr lang="en-US" dirty="0">
              <a:latin typeface="Calibri" pitchFamily="34" charset="0"/>
              <a:cs typeface="Calibri" pitchFamily="34" charset="0"/>
            </a:endParaRPr>
          </a:p>
          <a:p>
            <a:endParaRPr lang="en-GB" dirty="0"/>
          </a:p>
        </p:txBody>
      </p:sp>
    </p:spTree>
    <p:extLst>
      <p:ext uri="{BB962C8B-B14F-4D97-AF65-F5344CB8AC3E}">
        <p14:creationId xmlns:p14="http://schemas.microsoft.com/office/powerpoint/2010/main" val="691122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normAutofit/>
          </a:bodyPr>
          <a:lstStyle/>
          <a:p>
            <a:r>
              <a:rPr lang="en-GB" sz="2800" dirty="0" smtClean="0"/>
              <a:t>The </a:t>
            </a:r>
            <a:r>
              <a:rPr lang="en-GB" sz="2800" dirty="0"/>
              <a:t>Trade dimension  </a:t>
            </a:r>
          </a:p>
        </p:txBody>
      </p:sp>
      <p:sp>
        <p:nvSpPr>
          <p:cNvPr id="3" name="Content Placeholder 2"/>
          <p:cNvSpPr>
            <a:spLocks noGrp="1"/>
          </p:cNvSpPr>
          <p:nvPr>
            <p:ph idx="1"/>
          </p:nvPr>
        </p:nvSpPr>
        <p:spPr>
          <a:xfrm>
            <a:off x="1043492" y="1905000"/>
            <a:ext cx="6777317" cy="3927629"/>
          </a:xfrm>
        </p:spPr>
        <p:txBody>
          <a:bodyPr>
            <a:normAutofit fontScale="55000" lnSpcReduction="20000"/>
          </a:bodyPr>
          <a:lstStyle/>
          <a:p>
            <a:pPr marL="68580" indent="0">
              <a:buNone/>
            </a:pPr>
            <a:r>
              <a:rPr lang="en-US" sz="3800" b="1" dirty="0"/>
              <a:t>  </a:t>
            </a:r>
            <a:endParaRPr lang="en-US" sz="3800" b="1" dirty="0" smtClean="0"/>
          </a:p>
          <a:p>
            <a:r>
              <a:rPr lang="en-US" sz="2500" dirty="0" smtClean="0">
                <a:latin typeface="Calibri" pitchFamily="34" charset="0"/>
                <a:cs typeface="Calibri" pitchFamily="34" charset="0"/>
              </a:rPr>
              <a:t>Net importer of commodities such as rice, maize and vegetables among others mean major growth enhancing interventions required in agriculture</a:t>
            </a:r>
            <a:endParaRPr lang="en-GB" sz="2500" dirty="0" smtClean="0">
              <a:latin typeface="Calibri" pitchFamily="34" charset="0"/>
              <a:cs typeface="Calibri" pitchFamily="34" charset="0"/>
            </a:endParaRPr>
          </a:p>
          <a:p>
            <a:endParaRPr lang="en-US" sz="2500" dirty="0">
              <a:latin typeface="Calibri" pitchFamily="34" charset="0"/>
              <a:cs typeface="Calibri" pitchFamily="34" charset="0"/>
            </a:endParaRPr>
          </a:p>
          <a:p>
            <a:r>
              <a:rPr lang="en-US" sz="2500" dirty="0">
                <a:latin typeface="Calibri" pitchFamily="34" charset="0"/>
                <a:cs typeface="Calibri" pitchFamily="34" charset="0"/>
              </a:rPr>
              <a:t>Though there is export potential in specific commodities, compliance with SPS/TBT measures a major challenge due to both domestic capabilities and non-tariff barriers </a:t>
            </a:r>
          </a:p>
          <a:p>
            <a:endParaRPr lang="en-US" sz="2500" dirty="0">
              <a:latin typeface="Calibri" pitchFamily="34" charset="0"/>
              <a:cs typeface="Calibri" pitchFamily="34" charset="0"/>
            </a:endParaRPr>
          </a:p>
          <a:p>
            <a:r>
              <a:rPr lang="en-US" sz="2500" dirty="0">
                <a:latin typeface="Calibri" pitchFamily="34" charset="0"/>
                <a:cs typeface="Calibri" pitchFamily="34" charset="0"/>
              </a:rPr>
              <a:t>Severe impediments in SPS/TBT requirements (</a:t>
            </a:r>
            <a:r>
              <a:rPr lang="en-US" sz="2500" dirty="0" err="1">
                <a:latin typeface="Calibri" pitchFamily="34" charset="0"/>
                <a:cs typeface="Calibri" pitchFamily="34" charset="0"/>
              </a:rPr>
              <a:t>e.g</a:t>
            </a:r>
            <a:r>
              <a:rPr lang="en-US" sz="2500" dirty="0">
                <a:latin typeface="Calibri" pitchFamily="34" charset="0"/>
                <a:cs typeface="Calibri" pitchFamily="34" charset="0"/>
              </a:rPr>
              <a:t> Nepal has mandatory standards on 27 quality parameters but the standards on essential food safety parameters - MRLs, </a:t>
            </a:r>
            <a:r>
              <a:rPr lang="en-US" sz="2500" dirty="0" err="1">
                <a:latin typeface="Calibri" pitchFamily="34" charset="0"/>
                <a:cs typeface="Calibri" pitchFamily="34" charset="0"/>
              </a:rPr>
              <a:t>aflatoxins</a:t>
            </a:r>
            <a:r>
              <a:rPr lang="en-US" sz="2500" dirty="0">
                <a:latin typeface="Calibri" pitchFamily="34" charset="0"/>
                <a:cs typeface="Calibri" pitchFamily="34" charset="0"/>
              </a:rPr>
              <a:t>, microbial contaminants, and heavy </a:t>
            </a:r>
            <a:r>
              <a:rPr lang="en-US" sz="2500" dirty="0" smtClean="0">
                <a:latin typeface="Calibri" pitchFamily="34" charset="0"/>
                <a:cs typeface="Calibri" pitchFamily="34" charset="0"/>
              </a:rPr>
              <a:t>metals are yet to be developed  </a:t>
            </a:r>
            <a:endParaRPr lang="en-US" sz="2500" dirty="0">
              <a:latin typeface="Calibri" pitchFamily="34" charset="0"/>
              <a:cs typeface="Calibri" pitchFamily="34" charset="0"/>
            </a:endParaRPr>
          </a:p>
          <a:p>
            <a:endParaRPr lang="en-US" sz="2500" dirty="0">
              <a:latin typeface="Calibri" pitchFamily="34" charset="0"/>
              <a:cs typeface="Calibri" pitchFamily="34" charset="0"/>
            </a:endParaRPr>
          </a:p>
          <a:p>
            <a:r>
              <a:rPr lang="en-US" sz="2500" dirty="0">
                <a:latin typeface="Calibri" pitchFamily="34" charset="0"/>
                <a:cs typeface="Calibri" pitchFamily="34" charset="0"/>
              </a:rPr>
              <a:t>Inspection and analysis towards food safety standards focused largely on end products </a:t>
            </a:r>
          </a:p>
          <a:p>
            <a:endParaRPr lang="en-US" sz="2500" dirty="0">
              <a:latin typeface="Calibri" pitchFamily="34" charset="0"/>
              <a:cs typeface="Calibri" pitchFamily="34" charset="0"/>
            </a:endParaRPr>
          </a:p>
          <a:p>
            <a:r>
              <a:rPr lang="en-US" sz="2500" dirty="0">
                <a:latin typeface="Calibri" pitchFamily="34" charset="0"/>
                <a:cs typeface="Calibri" pitchFamily="34" charset="0"/>
              </a:rPr>
              <a:t>The development of regulatory framework in line with CODEX standards has been rather slow</a:t>
            </a:r>
            <a:r>
              <a:rPr lang="en-US" sz="2500" dirty="0" smtClean="0">
                <a:latin typeface="Calibri" pitchFamily="34" charset="0"/>
                <a:cs typeface="Calibri" pitchFamily="34" charset="0"/>
              </a:rPr>
              <a:t>. Same could be said regarding the adoption </a:t>
            </a:r>
            <a:r>
              <a:rPr lang="en-US" sz="2500" dirty="0">
                <a:latin typeface="Calibri" pitchFamily="34" charset="0"/>
                <a:cs typeface="Calibri" pitchFamily="34" charset="0"/>
              </a:rPr>
              <a:t>of the standards of the International Office of Epizootics, and the International Plant Protection </a:t>
            </a:r>
            <a:r>
              <a:rPr lang="en-US" sz="2500" dirty="0" smtClean="0">
                <a:latin typeface="Calibri" pitchFamily="34" charset="0"/>
                <a:cs typeface="Calibri" pitchFamily="34" charset="0"/>
              </a:rPr>
              <a:t>Convention </a:t>
            </a:r>
            <a:endParaRPr lang="en-US" sz="2500" dirty="0">
              <a:latin typeface="Calibri" pitchFamily="34" charset="0"/>
              <a:cs typeface="Calibri" pitchFamily="34" charset="0"/>
            </a:endParaRPr>
          </a:p>
          <a:p>
            <a:pPr marL="68580" indent="0">
              <a:buNone/>
            </a:pPr>
            <a:endParaRPr lang="en-US" sz="2500" dirty="0">
              <a:latin typeface="Calibri" pitchFamily="34" charset="0"/>
              <a:cs typeface="Calibri" pitchFamily="34" charset="0"/>
            </a:endParaRPr>
          </a:p>
          <a:p>
            <a:r>
              <a:rPr lang="en-US" sz="2500" dirty="0">
                <a:latin typeface="Calibri" pitchFamily="34" charset="0"/>
                <a:cs typeface="Calibri" pitchFamily="34" charset="0"/>
              </a:rPr>
              <a:t>Lacking facilities as well as human resources in testing and coordinating SPS issues and in enforcing inspections.  </a:t>
            </a:r>
          </a:p>
          <a:p>
            <a:endParaRPr lang="en-GB" dirty="0"/>
          </a:p>
        </p:txBody>
      </p:sp>
    </p:spTree>
    <p:extLst>
      <p:ext uri="{BB962C8B-B14F-4D97-AF65-F5344CB8AC3E}">
        <p14:creationId xmlns:p14="http://schemas.microsoft.com/office/powerpoint/2010/main" val="286269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609600"/>
          </a:xfrm>
        </p:spPr>
        <p:txBody>
          <a:bodyPr>
            <a:normAutofit fontScale="90000"/>
          </a:bodyPr>
          <a:lstStyle/>
          <a:p>
            <a:r>
              <a:rPr lang="en-GB" dirty="0">
                <a:latin typeface="Calibri" pitchFamily="34" charset="0"/>
                <a:cs typeface="Calibri" pitchFamily="34" charset="0"/>
              </a:rPr>
              <a:t/>
            </a:r>
            <a:br>
              <a:rPr lang="en-GB" dirty="0">
                <a:latin typeface="Calibri" pitchFamily="34" charset="0"/>
                <a:cs typeface="Calibri" pitchFamily="34" charset="0"/>
              </a:rPr>
            </a:br>
            <a:r>
              <a:rPr lang="en-GB" dirty="0">
                <a:latin typeface="Calibri" pitchFamily="34" charset="0"/>
                <a:cs typeface="Calibri" pitchFamily="34" charset="0"/>
              </a:rPr>
              <a:t>R&amp;D and Technological Interventions  </a:t>
            </a:r>
          </a:p>
        </p:txBody>
      </p:sp>
      <p:sp>
        <p:nvSpPr>
          <p:cNvPr id="3" name="Content Placeholder 2"/>
          <p:cNvSpPr>
            <a:spLocks noGrp="1"/>
          </p:cNvSpPr>
          <p:nvPr>
            <p:ph idx="1"/>
          </p:nvPr>
        </p:nvSpPr>
        <p:spPr>
          <a:xfrm>
            <a:off x="1043492" y="1524000"/>
            <a:ext cx="6777317" cy="4308629"/>
          </a:xfrm>
        </p:spPr>
        <p:txBody>
          <a:bodyPr>
            <a:normAutofit/>
          </a:bodyPr>
          <a:lstStyle/>
          <a:p>
            <a:endParaRPr lang="en-US" sz="1600" dirty="0" smtClean="0">
              <a:latin typeface="Calibri" pitchFamily="34" charset="0"/>
              <a:cs typeface="Calibri" pitchFamily="34" charset="0"/>
            </a:endParaRPr>
          </a:p>
          <a:p>
            <a:r>
              <a:rPr lang="en-US" sz="1600" dirty="0" smtClean="0">
                <a:latin typeface="Calibri" pitchFamily="34" charset="0"/>
                <a:cs typeface="Calibri" pitchFamily="34" charset="0"/>
              </a:rPr>
              <a:t>ADS </a:t>
            </a:r>
            <a:r>
              <a:rPr lang="en-US" sz="1600" dirty="0">
                <a:latin typeface="Calibri" pitchFamily="34" charset="0"/>
                <a:cs typeface="Calibri" pitchFamily="34" charset="0"/>
              </a:rPr>
              <a:t>and NARC’s Strategic Vision for Agricultural Research (2011-2030)</a:t>
            </a:r>
            <a:r>
              <a:rPr lang="en-US" sz="1600" b="1" dirty="0">
                <a:latin typeface="Calibri" pitchFamily="34" charset="0"/>
                <a:cs typeface="Calibri" pitchFamily="34" charset="0"/>
              </a:rPr>
              <a:t> </a:t>
            </a:r>
            <a:r>
              <a:rPr lang="en-US" sz="1600" dirty="0">
                <a:latin typeface="Calibri" pitchFamily="34" charset="0"/>
                <a:cs typeface="Calibri" pitchFamily="34" charset="0"/>
              </a:rPr>
              <a:t>have identified R&amp;D as a core component: Could credible learning and emulation rather than innovation be the missing link?</a:t>
            </a:r>
          </a:p>
          <a:p>
            <a:pPr marL="68580" indent="0">
              <a:buNone/>
            </a:pPr>
            <a:endParaRPr lang="en-US" sz="1600" dirty="0">
              <a:latin typeface="Calibri" pitchFamily="34" charset="0"/>
              <a:cs typeface="Calibri" pitchFamily="34" charset="0"/>
            </a:endParaRPr>
          </a:p>
          <a:p>
            <a:r>
              <a:rPr lang="en-US" sz="1600" dirty="0">
                <a:latin typeface="Calibri" pitchFamily="34" charset="0"/>
                <a:cs typeface="Calibri" pitchFamily="34" charset="0"/>
              </a:rPr>
              <a:t>R&amp;D efforts (</a:t>
            </a:r>
            <a:r>
              <a:rPr lang="en-US" sz="1600" dirty="0" err="1">
                <a:latin typeface="Calibri" pitchFamily="34" charset="0"/>
                <a:cs typeface="Calibri" pitchFamily="34" charset="0"/>
              </a:rPr>
              <a:t>e.g</a:t>
            </a:r>
            <a:r>
              <a:rPr lang="en-US" sz="1600" dirty="0">
                <a:latin typeface="Calibri" pitchFamily="34" charset="0"/>
                <a:cs typeface="Calibri" pitchFamily="34" charset="0"/>
              </a:rPr>
              <a:t> extension service provisioning) largely neutral towards contexts: agro-ecological regions and socioeconomic groups. </a:t>
            </a:r>
          </a:p>
          <a:p>
            <a:endParaRPr lang="en-US" sz="1600" dirty="0">
              <a:latin typeface="Calibri" pitchFamily="34" charset="0"/>
              <a:cs typeface="Calibri" pitchFamily="34" charset="0"/>
            </a:endParaRPr>
          </a:p>
          <a:p>
            <a:r>
              <a:rPr lang="en-US" sz="1600" dirty="0">
                <a:latin typeface="Calibri" pitchFamily="34" charset="0"/>
                <a:cs typeface="Calibri" pitchFamily="34" charset="0"/>
              </a:rPr>
              <a:t>Extension services remain largely underfunded and understaffed</a:t>
            </a:r>
          </a:p>
          <a:p>
            <a:pPr marL="68580" indent="0">
              <a:buNone/>
            </a:pPr>
            <a:endParaRPr lang="en-US" sz="1600" dirty="0">
              <a:latin typeface="Calibri" pitchFamily="34" charset="0"/>
              <a:cs typeface="Calibri" pitchFamily="34" charset="0"/>
            </a:endParaRPr>
          </a:p>
          <a:p>
            <a:r>
              <a:rPr lang="en-US" sz="1600" dirty="0">
                <a:latin typeface="Calibri" pitchFamily="34" charset="0"/>
                <a:cs typeface="Calibri" pitchFamily="34" charset="0"/>
              </a:rPr>
              <a:t>Development of private sector extension service providers an impending idea</a:t>
            </a:r>
          </a:p>
          <a:p>
            <a:pPr marL="68580" indent="0">
              <a:buNone/>
            </a:pPr>
            <a:endParaRPr lang="en-US" sz="1900" dirty="0">
              <a:latin typeface="Calibri" pitchFamily="34" charset="0"/>
              <a:cs typeface="Calibri" pitchFamily="34" charset="0"/>
            </a:endParaRPr>
          </a:p>
        </p:txBody>
      </p:sp>
    </p:spTree>
    <p:extLst>
      <p:ext uri="{BB962C8B-B14F-4D97-AF65-F5344CB8AC3E}">
        <p14:creationId xmlns:p14="http://schemas.microsoft.com/office/powerpoint/2010/main" val="3900356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n-GB" dirty="0"/>
              <a:t>Credit constraints </a:t>
            </a:r>
          </a:p>
        </p:txBody>
      </p:sp>
      <p:sp>
        <p:nvSpPr>
          <p:cNvPr id="3" name="Content Placeholder 2"/>
          <p:cNvSpPr>
            <a:spLocks noGrp="1"/>
          </p:cNvSpPr>
          <p:nvPr>
            <p:ph idx="1"/>
          </p:nvPr>
        </p:nvSpPr>
        <p:spPr>
          <a:xfrm>
            <a:off x="1043492" y="1905000"/>
            <a:ext cx="6777317" cy="3927629"/>
          </a:xfrm>
        </p:spPr>
        <p:txBody>
          <a:bodyPr>
            <a:normAutofit/>
          </a:bodyPr>
          <a:lstStyle/>
          <a:p>
            <a:r>
              <a:rPr lang="en-US" sz="1400" dirty="0"/>
              <a:t>The 2014 </a:t>
            </a:r>
            <a:r>
              <a:rPr lang="en-US" sz="1400" dirty="0" err="1"/>
              <a:t>Finscope</a:t>
            </a:r>
            <a:r>
              <a:rPr lang="en-US" sz="1400" dirty="0"/>
              <a:t> survey reports that less than a fifth of the Nepali adults have access to credit via formal institutions whereas banks cater to less than a tenth of all adults (IFAD, 2017).</a:t>
            </a:r>
          </a:p>
          <a:p>
            <a:pPr marL="68580" indent="0">
              <a:buNone/>
            </a:pPr>
            <a:endParaRPr lang="en-US" sz="1400" dirty="0"/>
          </a:p>
          <a:p>
            <a:r>
              <a:rPr lang="en-US" sz="1400" dirty="0"/>
              <a:t>Overall bank lending to agriculture sector is at less than 8% while NRB has directed banks to lend at least 10% of their lending portfolio to agriculture sector including to farmers as well as agribusinesses (ibid.)</a:t>
            </a:r>
          </a:p>
          <a:p>
            <a:endParaRPr lang="en-US" sz="1400" dirty="0"/>
          </a:p>
          <a:p>
            <a:r>
              <a:rPr lang="en-US" sz="1400" dirty="0"/>
              <a:t>Financial system, despite of regulations, appears poorly geared towards productive sector (agriculture) lending: Progress slow</a:t>
            </a:r>
          </a:p>
          <a:p>
            <a:pPr marL="68580" indent="0">
              <a:buNone/>
            </a:pPr>
            <a:endParaRPr lang="en-US" sz="1400" dirty="0"/>
          </a:p>
          <a:p>
            <a:r>
              <a:rPr lang="en-US" sz="1400" dirty="0"/>
              <a:t>Minimal understanding of value chains and agricultural financing among FI officials </a:t>
            </a:r>
          </a:p>
          <a:p>
            <a:pPr marL="68580" indent="0">
              <a:buNone/>
            </a:pPr>
            <a:endParaRPr lang="en-US" sz="1400" dirty="0"/>
          </a:p>
          <a:p>
            <a:r>
              <a:rPr lang="en-US" sz="1400" dirty="0"/>
              <a:t>Learning mechanisms few and learning poorly incentivized  </a:t>
            </a:r>
          </a:p>
          <a:p>
            <a:endParaRPr lang="en-US" sz="1400" dirty="0"/>
          </a:p>
        </p:txBody>
      </p:sp>
    </p:spTree>
    <p:extLst>
      <p:ext uri="{BB962C8B-B14F-4D97-AF65-F5344CB8AC3E}">
        <p14:creationId xmlns:p14="http://schemas.microsoft.com/office/powerpoint/2010/main" val="3070979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n-GB" dirty="0"/>
              <a:t>Investment </a:t>
            </a:r>
          </a:p>
        </p:txBody>
      </p:sp>
      <p:sp>
        <p:nvSpPr>
          <p:cNvPr id="3" name="Content Placeholder 2"/>
          <p:cNvSpPr>
            <a:spLocks noGrp="1"/>
          </p:cNvSpPr>
          <p:nvPr>
            <p:ph idx="1"/>
          </p:nvPr>
        </p:nvSpPr>
        <p:spPr>
          <a:xfrm>
            <a:off x="1043492" y="1905000"/>
            <a:ext cx="6777317" cy="3927629"/>
          </a:xfrm>
        </p:spPr>
        <p:txBody>
          <a:bodyPr/>
          <a:lstStyle/>
          <a:p>
            <a:pPr marL="68580" indent="0">
              <a:buNone/>
            </a:pPr>
            <a:r>
              <a:rPr lang="en-GB" sz="2000" dirty="0"/>
              <a:t>Foreign Direct investment in policy </a:t>
            </a:r>
          </a:p>
          <a:p>
            <a:endParaRPr lang="en-US" sz="1050" dirty="0"/>
          </a:p>
          <a:p>
            <a:r>
              <a:rPr lang="en-US" sz="1400" dirty="0">
                <a:latin typeface="Calibri" pitchFamily="34" charset="0"/>
                <a:cs typeface="Calibri" pitchFamily="34" charset="0"/>
              </a:rPr>
              <a:t>Foreign Investment Policy </a:t>
            </a:r>
            <a:r>
              <a:rPr lang="en-US" sz="1400" dirty="0" smtClean="0">
                <a:latin typeface="Calibri" pitchFamily="34" charset="0"/>
                <a:cs typeface="Calibri" pitchFamily="34" charset="0"/>
              </a:rPr>
              <a:t>2014 prioritizes </a:t>
            </a:r>
            <a:r>
              <a:rPr lang="en-US" sz="1400" dirty="0">
                <a:latin typeface="Calibri" pitchFamily="34" charset="0"/>
                <a:cs typeface="Calibri" pitchFamily="34" charset="0"/>
              </a:rPr>
              <a:t>agriculture.</a:t>
            </a:r>
          </a:p>
          <a:p>
            <a:pPr marL="68580" indent="0">
              <a:buNone/>
            </a:pPr>
            <a:r>
              <a:rPr lang="en-US" sz="1400" dirty="0"/>
              <a:t> </a:t>
            </a:r>
            <a:endParaRPr lang="en-US" sz="1400" dirty="0">
              <a:latin typeface="Calibri" pitchFamily="34" charset="0"/>
              <a:cs typeface="Calibri" pitchFamily="34" charset="0"/>
            </a:endParaRPr>
          </a:p>
          <a:p>
            <a:r>
              <a:rPr lang="en-US" sz="1400" dirty="0">
                <a:latin typeface="Calibri" pitchFamily="34" charset="0"/>
                <a:cs typeface="Calibri" pitchFamily="34" charset="0"/>
              </a:rPr>
              <a:t>Earlier restricted, FDI in food processing and medicinal herbs processing now allowed</a:t>
            </a:r>
          </a:p>
          <a:p>
            <a:endParaRPr lang="en-US" sz="1400" dirty="0">
              <a:latin typeface="Calibri" pitchFamily="34" charset="0"/>
              <a:cs typeface="Calibri" pitchFamily="34" charset="0"/>
            </a:endParaRPr>
          </a:p>
          <a:p>
            <a:r>
              <a:rPr lang="en-US" sz="1400" dirty="0">
                <a:latin typeface="Calibri" pitchFamily="34" charset="0"/>
                <a:cs typeface="Calibri" pitchFamily="34" charset="0"/>
              </a:rPr>
              <a:t>A major analysis issue is how FDI in agriculture can be attracted when FDI in general remains low. Pertinent here is the fact that merely attracting FDI (campaigning for it) does not suffice. Crucial is to understand what are the linkages with the overall economy </a:t>
            </a:r>
          </a:p>
          <a:p>
            <a:pPr marL="68580" indent="0">
              <a:buNone/>
            </a:pPr>
            <a:r>
              <a:rPr lang="en-US" sz="1400" dirty="0">
                <a:latin typeface="Calibri" pitchFamily="34" charset="0"/>
                <a:cs typeface="Calibri" pitchFamily="34" charset="0"/>
              </a:rPr>
              <a:t> </a:t>
            </a:r>
          </a:p>
          <a:p>
            <a:r>
              <a:rPr lang="en-US" sz="1400" dirty="0">
                <a:latin typeface="Calibri" pitchFamily="34" charset="0"/>
                <a:cs typeface="Calibri" pitchFamily="34" charset="0"/>
              </a:rPr>
              <a:t>Credible mapping of value chains in agriculture (which also aids value chain expansion) is a major step to document profitable activities in </a:t>
            </a:r>
            <a:r>
              <a:rPr lang="en-US" sz="1400" dirty="0" smtClean="0">
                <a:latin typeface="Calibri" pitchFamily="34" charset="0"/>
                <a:cs typeface="Calibri" pitchFamily="34" charset="0"/>
              </a:rPr>
              <a:t>agriculture. This </a:t>
            </a:r>
            <a:r>
              <a:rPr lang="en-US" sz="1400" dirty="0">
                <a:latin typeface="Calibri" pitchFamily="34" charset="0"/>
                <a:cs typeface="Calibri" pitchFamily="34" charset="0"/>
              </a:rPr>
              <a:t>can also aid FDI promotion </a:t>
            </a:r>
            <a:r>
              <a:rPr lang="en-US" sz="1100" dirty="0">
                <a:latin typeface="Calibri" pitchFamily="34" charset="0"/>
                <a:cs typeface="Calibri" pitchFamily="34" charset="0"/>
              </a:rPr>
              <a:t> </a:t>
            </a:r>
          </a:p>
          <a:p>
            <a:pPr marL="68580" indent="0">
              <a:buNone/>
            </a:pPr>
            <a:endParaRPr lang="en-GB" sz="1100" dirty="0">
              <a:latin typeface="Calibri" pitchFamily="34" charset="0"/>
              <a:cs typeface="Calibri" pitchFamily="34" charset="0"/>
            </a:endParaRPr>
          </a:p>
          <a:p>
            <a:endParaRPr lang="en-GB" dirty="0"/>
          </a:p>
        </p:txBody>
      </p:sp>
    </p:spTree>
    <p:extLst>
      <p:ext uri="{BB962C8B-B14F-4D97-AF65-F5344CB8AC3E}">
        <p14:creationId xmlns:p14="http://schemas.microsoft.com/office/powerpoint/2010/main" val="2027814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3502</TotalTime>
  <Words>1369</Words>
  <Application>Microsoft Office PowerPoint</Application>
  <PresentationFormat>On-screen Show (4:3)</PresentationFormat>
  <Paragraphs>170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          Enabling Environment for Agricultural Technology Innovation and Adoption:   Policy, legislation and Practice Review  </vt:lpstr>
      <vt:lpstr>Structure of the presentation </vt:lpstr>
      <vt:lpstr>Technology and Agriculture sector </vt:lpstr>
      <vt:lpstr>     Agriculture sector in Nepal : An Overview </vt:lpstr>
      <vt:lpstr>Continued… </vt:lpstr>
      <vt:lpstr>The Trade dimension  </vt:lpstr>
      <vt:lpstr> R&amp;D and Technological Interventions  </vt:lpstr>
      <vt:lpstr>Credit constraints </vt:lpstr>
      <vt:lpstr>Investment </vt:lpstr>
      <vt:lpstr>Seed Sector </vt:lpstr>
      <vt:lpstr>Fertilizer</vt:lpstr>
      <vt:lpstr>Mechanization </vt:lpstr>
      <vt:lpstr>Intellectual Property Rights </vt:lpstr>
      <vt:lpstr>  Discussion points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Suser1</dc:creator>
  <cp:lastModifiedBy>Suser1</cp:lastModifiedBy>
  <cp:revision>687</cp:revision>
  <cp:lastPrinted>2017-11-12T08:40:09Z</cp:lastPrinted>
  <dcterms:created xsi:type="dcterms:W3CDTF">2017-11-09T04:11:54Z</dcterms:created>
  <dcterms:modified xsi:type="dcterms:W3CDTF">2018-01-11T11:07:18Z</dcterms:modified>
</cp:coreProperties>
</file>